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5" r:id="rId5"/>
    <p:sldMasterId id="2147483674" r:id="rId6"/>
    <p:sldMasterId id="2147483648" r:id="rId7"/>
    <p:sldMasterId id="2147483658" r:id="rId8"/>
    <p:sldMasterId id="2147483660" r:id="rId9"/>
    <p:sldMasterId id="2147483665" r:id="rId10"/>
  </p:sldMasterIdLst>
  <p:notesMasterIdLst>
    <p:notesMasterId r:id="rId43"/>
  </p:notesMasterIdLst>
  <p:sldIdLst>
    <p:sldId id="263" r:id="rId11"/>
    <p:sldId id="283" r:id="rId12"/>
    <p:sldId id="282" r:id="rId13"/>
    <p:sldId id="306" r:id="rId14"/>
    <p:sldId id="265" r:id="rId15"/>
    <p:sldId id="266" r:id="rId16"/>
    <p:sldId id="293" r:id="rId17"/>
    <p:sldId id="267" r:id="rId18"/>
    <p:sldId id="319" r:id="rId19"/>
    <p:sldId id="284" r:id="rId20"/>
    <p:sldId id="268" r:id="rId21"/>
    <p:sldId id="270" r:id="rId22"/>
    <p:sldId id="269" r:id="rId23"/>
    <p:sldId id="285" r:id="rId24"/>
    <p:sldId id="281" r:id="rId25"/>
    <p:sldId id="271" r:id="rId26"/>
    <p:sldId id="280"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279" r:id="rId40"/>
    <p:sldId id="260" r:id="rId41"/>
    <p:sldId id="276"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FF8050"/>
    <a:srgbClr val="0052BB"/>
    <a:srgbClr val="FFFFFF"/>
    <a:srgbClr val="005BBF"/>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17" autoAdjust="0"/>
    <p:restoredTop sz="87345" autoAdjust="0"/>
  </p:normalViewPr>
  <p:slideViewPr>
    <p:cSldViewPr snapToGrid="0" snapToObjects="1">
      <p:cViewPr varScale="1">
        <p:scale>
          <a:sx n="77" d="100"/>
          <a:sy n="77" d="100"/>
        </p:scale>
        <p:origin x="150" y="162"/>
      </p:cViewPr>
      <p:guideLst>
        <p:guide orient="horz" pos="2160"/>
        <p:guide pos="2880"/>
      </p:guideLst>
    </p:cSldViewPr>
  </p:slideViewPr>
  <p:notesTextViewPr>
    <p:cViewPr>
      <p:scale>
        <a:sx n="3" d="2"/>
        <a:sy n="3" d="2"/>
      </p:scale>
      <p:origin x="0" y="0"/>
    </p:cViewPr>
  </p:notesTextViewPr>
  <p:notesViewPr>
    <p:cSldViewPr snapToGrid="0" snapToObjects="1">
      <p:cViewPr varScale="1">
        <p:scale>
          <a:sx n="68" d="100"/>
          <a:sy n="68"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039FF82B-BF83-E940-934A-7DD47A66CDA1}" type="datetimeFigureOut">
              <a:rPr lang="en-US" smtClean="0"/>
              <a:t>2/27/2018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838553-FE1A-664D-A267-4A35059E49ED}" type="slidenum">
              <a:rPr lang="en-US" smtClean="0"/>
              <a:t>‹#›</a:t>
            </a:fld>
            <a:endParaRPr lang="en-US"/>
          </a:p>
        </p:txBody>
      </p:sp>
    </p:spTree>
    <p:extLst>
      <p:ext uri="{BB962C8B-B14F-4D97-AF65-F5344CB8AC3E}">
        <p14:creationId xmlns:p14="http://schemas.microsoft.com/office/powerpoint/2010/main" val="105556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0</a:t>
            </a:fld>
            <a:endParaRPr lang="en-US"/>
          </a:p>
        </p:txBody>
      </p:sp>
    </p:spTree>
    <p:extLst>
      <p:ext uri="{BB962C8B-B14F-4D97-AF65-F5344CB8AC3E}">
        <p14:creationId xmlns:p14="http://schemas.microsoft.com/office/powerpoint/2010/main" val="148748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 increases linearly with a signal.</a:t>
            </a:r>
          </a:p>
          <a:p>
            <a:endParaRPr lang="en-US" dirty="0"/>
          </a:p>
          <a:p>
            <a:r>
              <a:rPr lang="en-US" dirty="0"/>
              <a:t>It increases exponentially with a RAB as the RAB approaches capacity – which ours was predicted to do.</a:t>
            </a:r>
          </a:p>
          <a:p>
            <a:endParaRPr lang="en-US" dirty="0"/>
          </a:p>
          <a:p>
            <a:r>
              <a:rPr lang="en-US" dirty="0"/>
              <a:t>So we modeled it with a second entry lane on IL 47, and it worked.  (Add lanes on RABs are much shorter than those on high-speed signalized intersections, so the cost proposition of a second lane wasn’t nearly as critical with the RAB.)</a:t>
            </a:r>
          </a:p>
        </p:txBody>
      </p:sp>
      <p:sp>
        <p:nvSpPr>
          <p:cNvPr id="4" name="Slide Number Placeholder 3"/>
          <p:cNvSpPr>
            <a:spLocks noGrp="1"/>
          </p:cNvSpPr>
          <p:nvPr>
            <p:ph type="sldNum" sz="quarter" idx="10"/>
          </p:nvPr>
        </p:nvSpPr>
        <p:spPr/>
        <p:txBody>
          <a:bodyPr/>
          <a:lstStyle/>
          <a:p>
            <a:fld id="{35838553-FE1A-664D-A267-4A35059E49ED}" type="slidenum">
              <a:rPr lang="en-US" smtClean="0"/>
              <a:t>9</a:t>
            </a:fld>
            <a:endParaRPr lang="en-US"/>
          </a:p>
        </p:txBody>
      </p:sp>
    </p:spTree>
    <p:extLst>
      <p:ext uri="{BB962C8B-B14F-4D97-AF65-F5344CB8AC3E}">
        <p14:creationId xmlns:p14="http://schemas.microsoft.com/office/powerpoint/2010/main" val="30923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MAP4</a:t>
            </a:r>
          </a:p>
          <a:p>
            <a:pPr defTabSz="931774">
              <a:defRPr/>
            </a:pPr>
            <a:endParaRPr lang="en-US" dirty="0"/>
          </a:p>
          <a:p>
            <a:pPr defTabSz="931774">
              <a:defRPr/>
            </a:pPr>
            <a:r>
              <a:rPr lang="en-US" dirty="0"/>
              <a:t>[This needs no scripting, really. Go through the differences between where we thought we’d be in 2017 and where we actually are.]</a:t>
            </a:r>
          </a:p>
          <a:p>
            <a:pPr defTabSz="931774">
              <a:defRPr/>
            </a:pPr>
            <a:endParaRPr lang="en-US" dirty="0"/>
          </a:p>
          <a:p>
            <a:pPr defTabSz="931774">
              <a:defRPr/>
            </a:pPr>
            <a:r>
              <a:rPr lang="en-US" dirty="0"/>
              <a:t>Was expandability a proper approach? Interestingly enough, I stood in this exact spot and answered a question on that topic from Cathy Kibble. (“Are you here this afternoon?” “Phew.”/”Crud. Ok. I’d better get this right, then.”)</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10</a:t>
            </a:fld>
            <a:endParaRPr lang="en-US"/>
          </a:p>
        </p:txBody>
      </p:sp>
    </p:spTree>
    <p:extLst>
      <p:ext uri="{BB962C8B-B14F-4D97-AF65-F5344CB8AC3E}">
        <p14:creationId xmlns:p14="http://schemas.microsoft.com/office/powerpoint/2010/main" val="39627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It works! </a:t>
            </a:r>
          </a:p>
          <a:p>
            <a:pPr lvl="2"/>
            <a:endParaRPr lang="en-US" dirty="0"/>
          </a:p>
          <a:p>
            <a:pPr lvl="2"/>
            <a:r>
              <a:rPr lang="en-US" dirty="0"/>
              <a:t>Not only operationally and from a capacity standpoint… but it provides an economic benefit too. </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11</a:t>
            </a:fld>
            <a:endParaRPr lang="en-US"/>
          </a:p>
        </p:txBody>
      </p:sp>
    </p:spTree>
    <p:extLst>
      <p:ext uri="{BB962C8B-B14F-4D97-AF65-F5344CB8AC3E}">
        <p14:creationId xmlns:p14="http://schemas.microsoft.com/office/powerpoint/2010/main" val="145866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MAP6</a:t>
            </a:r>
          </a:p>
          <a:p>
            <a:endParaRPr lang="en-US" dirty="0"/>
          </a:p>
          <a:p>
            <a:r>
              <a:rPr lang="en-US" dirty="0"/>
              <a:t>Compare our design to one of the more current efforts in Wisconsin and talk about the way we were way more assertive on deflection. </a:t>
            </a:r>
          </a:p>
          <a:p>
            <a:endParaRPr lang="en-US" dirty="0"/>
          </a:p>
          <a:p>
            <a:r>
              <a:rPr lang="en-US" dirty="0"/>
              <a:t>Finally, there was the matter of </a:t>
            </a:r>
            <a:r>
              <a:rPr lang="en-US" dirty="0" err="1"/>
              <a:t>AutoTurn</a:t>
            </a:r>
            <a:r>
              <a:rPr lang="en-US" dirty="0"/>
              <a:t> and the size of apron. We were quite diligent in the use of </a:t>
            </a:r>
            <a:r>
              <a:rPr lang="en-US" dirty="0" err="1"/>
              <a:t>Autoturn</a:t>
            </a:r>
            <a:r>
              <a:rPr lang="en-US" dirty="0"/>
              <a:t> to develop the geometry we needed for the truck apron. According to our analysis, the truck apron was the appropriate size to serve the trailer of a WB-65 navigating the roundabout. As the video on the next slide will graphically illustrate, we were wrong. </a:t>
            </a:r>
          </a:p>
        </p:txBody>
      </p:sp>
      <p:sp>
        <p:nvSpPr>
          <p:cNvPr id="4" name="Slide Number Placeholder 3"/>
          <p:cNvSpPr>
            <a:spLocks noGrp="1"/>
          </p:cNvSpPr>
          <p:nvPr>
            <p:ph type="sldNum" sz="quarter" idx="10"/>
          </p:nvPr>
        </p:nvSpPr>
        <p:spPr/>
        <p:txBody>
          <a:bodyPr/>
          <a:lstStyle/>
          <a:p>
            <a:fld id="{35838553-FE1A-664D-A267-4A35059E49ED}" type="slidenum">
              <a:rPr lang="en-US" smtClean="0"/>
              <a:t>12</a:t>
            </a:fld>
            <a:endParaRPr lang="en-US"/>
          </a:p>
        </p:txBody>
      </p:sp>
    </p:spTree>
    <p:extLst>
      <p:ext uri="{BB962C8B-B14F-4D97-AF65-F5344CB8AC3E}">
        <p14:creationId xmlns:p14="http://schemas.microsoft.com/office/powerpoint/2010/main" val="360046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that around ¾ of the trucks using the RAB don’t touch the truck apron at all! </a:t>
            </a:r>
          </a:p>
        </p:txBody>
      </p:sp>
      <p:sp>
        <p:nvSpPr>
          <p:cNvPr id="4" name="Slide Number Placeholder 3"/>
          <p:cNvSpPr>
            <a:spLocks noGrp="1"/>
          </p:cNvSpPr>
          <p:nvPr>
            <p:ph type="sldNum" sz="quarter" idx="10"/>
          </p:nvPr>
        </p:nvSpPr>
        <p:spPr/>
        <p:txBody>
          <a:bodyPr/>
          <a:lstStyle/>
          <a:p>
            <a:fld id="{35838553-FE1A-664D-A267-4A35059E49ED}" type="slidenum">
              <a:rPr lang="en-US" smtClean="0"/>
              <a:t>13</a:t>
            </a:fld>
            <a:endParaRPr lang="en-US"/>
          </a:p>
        </p:txBody>
      </p:sp>
    </p:spTree>
    <p:extLst>
      <p:ext uri="{BB962C8B-B14F-4D97-AF65-F5344CB8AC3E}">
        <p14:creationId xmlns:p14="http://schemas.microsoft.com/office/powerpoint/2010/main" val="846458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MAP7</a:t>
            </a:r>
          </a:p>
          <a:p>
            <a:endParaRPr lang="en-US" dirty="0"/>
          </a:p>
          <a:p>
            <a:r>
              <a:rPr lang="en-US" dirty="0"/>
              <a:t>Roundabouts can be very difficult to stage under traffic. We would have needed at least four construction stages, plus extensive temporary pavement, to build the roundabout while keeping both roadways open. As a result, we encouraged the use of a detour. </a:t>
            </a:r>
          </a:p>
          <a:p>
            <a:endParaRPr lang="en-US" dirty="0"/>
          </a:p>
          <a:p>
            <a:r>
              <a:rPr lang="en-US" dirty="0"/>
              <a:t>3.16+3.37-4.5 = 2.0 miles adverse travel</a:t>
            </a:r>
          </a:p>
          <a:p>
            <a:r>
              <a:rPr lang="en-US" dirty="0"/>
              <a:t>McDonald: 2.84 – 2.25 = 0.6 miles adverse travel</a:t>
            </a:r>
          </a:p>
          <a:p>
            <a:endParaRPr lang="en-US" dirty="0"/>
          </a:p>
          <a:p>
            <a:r>
              <a:rPr lang="en-US" dirty="0"/>
              <a:t>We should have done more to anticipate concerns at McDonald/47.</a:t>
            </a:r>
          </a:p>
        </p:txBody>
      </p:sp>
      <p:sp>
        <p:nvSpPr>
          <p:cNvPr id="4" name="Slide Number Placeholder 3"/>
          <p:cNvSpPr>
            <a:spLocks noGrp="1"/>
          </p:cNvSpPr>
          <p:nvPr>
            <p:ph type="sldNum" sz="quarter" idx="10"/>
          </p:nvPr>
        </p:nvSpPr>
        <p:spPr/>
        <p:txBody>
          <a:bodyPr/>
          <a:lstStyle/>
          <a:p>
            <a:fld id="{35838553-FE1A-664D-A267-4A35059E49ED}" type="slidenum">
              <a:rPr lang="en-US" smtClean="0"/>
              <a:t>14</a:t>
            </a:fld>
            <a:endParaRPr lang="en-US"/>
          </a:p>
        </p:txBody>
      </p:sp>
    </p:spTree>
    <p:extLst>
      <p:ext uri="{BB962C8B-B14F-4D97-AF65-F5344CB8AC3E}">
        <p14:creationId xmlns:p14="http://schemas.microsoft.com/office/powerpoint/2010/main" val="17111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MAP7a</a:t>
            </a:r>
          </a:p>
          <a:p>
            <a:endParaRPr lang="en-US" dirty="0"/>
          </a:p>
          <a:p>
            <a:r>
              <a:rPr lang="en-US" dirty="0"/>
              <a:t>Three construction stages, including a </a:t>
            </a:r>
            <a:r>
              <a:rPr lang="en-US" dirty="0" err="1"/>
              <a:t>prestage</a:t>
            </a:r>
            <a:r>
              <a:rPr lang="en-US" dirty="0"/>
              <a:t>.</a:t>
            </a:r>
          </a:p>
          <a:p>
            <a:endParaRPr lang="en-US" dirty="0"/>
          </a:p>
          <a:p>
            <a:r>
              <a:rPr lang="en-US" dirty="0"/>
              <a:t>25mph runaround allowed by IDOT after early objection. </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15</a:t>
            </a:fld>
            <a:endParaRPr lang="en-US"/>
          </a:p>
        </p:txBody>
      </p:sp>
    </p:spTree>
    <p:extLst>
      <p:ext uri="{BB962C8B-B14F-4D97-AF65-F5344CB8AC3E}">
        <p14:creationId xmlns:p14="http://schemas.microsoft.com/office/powerpoint/2010/main" val="3459893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MAP7b</a:t>
            </a:r>
          </a:p>
          <a:p>
            <a:endParaRPr lang="en-US" dirty="0"/>
          </a:p>
          <a:p>
            <a:r>
              <a:rPr lang="en-US" dirty="0"/>
              <a:t>Roundabouts can be very difficult to stage under traffic. We would have needed at least four construction stages, plus extensive temporary pavement, to build the roundabout while keeping both roadways open. As a result, we encouraged the use of a detour. </a:t>
            </a:r>
          </a:p>
          <a:p>
            <a:endParaRPr lang="en-US" dirty="0"/>
          </a:p>
          <a:p>
            <a:r>
              <a:rPr lang="en-US" dirty="0"/>
              <a:t>Putting together the plans required even more attention to detail than we were used to. Again, with our experience being academic rather than practical, we needed to be as sure as we could be that the design could be built. </a:t>
            </a:r>
          </a:p>
        </p:txBody>
      </p:sp>
      <p:sp>
        <p:nvSpPr>
          <p:cNvPr id="4" name="Slide Number Placeholder 3"/>
          <p:cNvSpPr>
            <a:spLocks noGrp="1"/>
          </p:cNvSpPr>
          <p:nvPr>
            <p:ph type="sldNum" sz="quarter" idx="10"/>
          </p:nvPr>
        </p:nvSpPr>
        <p:spPr/>
        <p:txBody>
          <a:bodyPr/>
          <a:lstStyle/>
          <a:p>
            <a:fld id="{35838553-FE1A-664D-A267-4A35059E49ED}" type="slidenum">
              <a:rPr lang="en-US" smtClean="0"/>
              <a:t>16</a:t>
            </a:fld>
            <a:endParaRPr lang="en-US"/>
          </a:p>
        </p:txBody>
      </p:sp>
    </p:spTree>
    <p:extLst>
      <p:ext uri="{BB962C8B-B14F-4D97-AF65-F5344CB8AC3E}">
        <p14:creationId xmlns:p14="http://schemas.microsoft.com/office/powerpoint/2010/main" val="3004319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4:</a:t>
            </a:r>
          </a:p>
          <a:p>
            <a:r>
              <a:rPr lang="en-US" sz="1200" kern="1200" dirty="0">
                <a:solidFill>
                  <a:schemeClr val="tx1"/>
                </a:solidFill>
                <a:effectLst/>
                <a:latin typeface="+mn-lt"/>
                <a:ea typeface="+mn-ea"/>
                <a:cs typeface="+mn-cs"/>
              </a:rPr>
              <a:t>The story of the land acquisition on this project is a familiar one. </a:t>
            </a:r>
          </a:p>
          <a:p>
            <a:r>
              <a:rPr lang="en-US" sz="1200" kern="1200" dirty="0">
                <a:solidFill>
                  <a:schemeClr val="tx1"/>
                </a:solidFill>
                <a:effectLst/>
                <a:latin typeface="+mn-lt"/>
                <a:ea typeface="+mn-ea"/>
                <a:cs typeface="+mn-cs"/>
              </a:rPr>
              <a:t>It just took a very long time.</a:t>
            </a:r>
          </a:p>
          <a:p>
            <a:r>
              <a:rPr lang="en-US" sz="1200" kern="1200" dirty="0">
                <a:solidFill>
                  <a:schemeClr val="tx1"/>
                </a:solidFill>
                <a:effectLst/>
                <a:latin typeface="+mn-lt"/>
                <a:ea typeface="+mn-ea"/>
                <a:cs typeface="+mn-cs"/>
              </a:rPr>
              <a:t>Longer than we wanted it to.</a:t>
            </a:r>
          </a:p>
          <a:p>
            <a:r>
              <a:rPr lang="en-US" sz="1200" kern="1200" dirty="0">
                <a:solidFill>
                  <a:schemeClr val="tx1"/>
                </a:solidFill>
                <a:effectLst/>
                <a:latin typeface="+mn-lt"/>
                <a:ea typeface="+mn-ea"/>
                <a:cs typeface="+mn-cs"/>
              </a:rPr>
              <a:t>It took us 3 years to acquire the 4 parcels we needed from 2 property owners.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anticipated that the land owners would have a major concern with</a:t>
            </a:r>
          </a:p>
          <a:p>
            <a:r>
              <a:rPr lang="en-US" sz="1200" kern="1200" dirty="0">
                <a:solidFill>
                  <a:schemeClr val="tx1"/>
                </a:solidFill>
                <a:effectLst/>
                <a:latin typeface="+mn-lt"/>
                <a:ea typeface="+mn-ea"/>
                <a:cs typeface="+mn-cs"/>
              </a:rPr>
              <a:t>The future development potential of their farmland due to the roundabout. </a:t>
            </a:r>
          </a:p>
          <a:p>
            <a:r>
              <a:rPr lang="en-US" sz="1200" kern="1200" dirty="0">
                <a:solidFill>
                  <a:schemeClr val="tx1"/>
                </a:solidFill>
                <a:effectLst/>
                <a:latin typeface="+mn-lt"/>
                <a:ea typeface="+mn-ea"/>
                <a:cs typeface="+mn-cs"/>
              </a:rPr>
              <a:t>Interestingly, this concern was totally unfounded.</a:t>
            </a:r>
          </a:p>
          <a:p>
            <a:r>
              <a:rPr lang="en-US" sz="1200" kern="1200" dirty="0">
                <a:solidFill>
                  <a:schemeClr val="tx1"/>
                </a:solidFill>
                <a:effectLst/>
                <a:latin typeface="+mn-lt"/>
                <a:ea typeface="+mn-ea"/>
                <a:cs typeface="+mn-cs"/>
              </a:rPr>
              <a:t>The reluctance to sell had nothing to do with the roundabout design and was</a:t>
            </a:r>
          </a:p>
          <a:p>
            <a:r>
              <a:rPr lang="en-US" sz="1200" kern="1200" dirty="0">
                <a:solidFill>
                  <a:schemeClr val="tx1"/>
                </a:solidFill>
                <a:effectLst/>
                <a:latin typeface="+mn-lt"/>
                <a:ea typeface="+mn-ea"/>
                <a:cs typeface="+mn-cs"/>
              </a:rPr>
              <a:t>Merely a matter of price.</a:t>
            </a:r>
          </a:p>
          <a:p>
            <a:endParaRPr lang="en-US" baseline="0" dirty="0"/>
          </a:p>
        </p:txBody>
      </p:sp>
      <p:sp>
        <p:nvSpPr>
          <p:cNvPr id="4" name="Slide Number Placeholder 3"/>
          <p:cNvSpPr>
            <a:spLocks noGrp="1"/>
          </p:cNvSpPr>
          <p:nvPr>
            <p:ph type="sldNum" sz="quarter" idx="10"/>
          </p:nvPr>
        </p:nvSpPr>
        <p:spPr/>
        <p:txBody>
          <a:bodyPr/>
          <a:lstStyle/>
          <a:p>
            <a:fld id="{35838553-FE1A-664D-A267-4A35059E49ED}" type="slidenum">
              <a:rPr lang="en-US" smtClean="0"/>
              <a:t>17</a:t>
            </a:fld>
            <a:endParaRPr lang="en-US"/>
          </a:p>
        </p:txBody>
      </p:sp>
    </p:spTree>
    <p:extLst>
      <p:ext uri="{BB962C8B-B14F-4D97-AF65-F5344CB8AC3E}">
        <p14:creationId xmlns:p14="http://schemas.microsoft.com/office/powerpoint/2010/main" val="2922818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5:</a:t>
            </a:r>
          </a:p>
          <a:p>
            <a:endParaRPr lang="en-US" dirty="0"/>
          </a:p>
          <a:p>
            <a:r>
              <a:rPr lang="en-US" sz="1200" kern="1200" dirty="0">
                <a:solidFill>
                  <a:schemeClr val="tx1"/>
                </a:solidFill>
                <a:effectLst/>
                <a:latin typeface="+mn-lt"/>
                <a:ea typeface="+mn-ea"/>
                <a:cs typeface="+mn-cs"/>
              </a:rPr>
              <a:t>Matt mentioned the 4-stage construction sequence featuring a runaround </a:t>
            </a:r>
          </a:p>
          <a:p>
            <a:r>
              <a:rPr lang="en-US" sz="1200" kern="1200" dirty="0">
                <a:solidFill>
                  <a:schemeClr val="tx1"/>
                </a:solidFill>
                <a:effectLst/>
                <a:latin typeface="+mn-lt"/>
                <a:ea typeface="+mn-ea"/>
                <a:cs typeface="+mn-cs"/>
              </a:rPr>
              <a:t>earlier but I want to touch on this again because it was important to KDOT </a:t>
            </a:r>
          </a:p>
          <a:p>
            <a:r>
              <a:rPr lang="en-US" sz="1200" kern="1200" dirty="0">
                <a:solidFill>
                  <a:schemeClr val="tx1"/>
                </a:solidFill>
                <a:effectLst/>
                <a:latin typeface="+mn-lt"/>
                <a:ea typeface="+mn-ea"/>
                <a:cs typeface="+mn-cs"/>
              </a:rPr>
              <a:t>to allow our Roadway users to gain confidence and learn how to navigate </a:t>
            </a:r>
          </a:p>
          <a:p>
            <a:r>
              <a:rPr lang="en-US" sz="1200" kern="1200" dirty="0">
                <a:solidFill>
                  <a:schemeClr val="tx1"/>
                </a:solidFill>
                <a:effectLst/>
                <a:latin typeface="+mn-lt"/>
                <a:ea typeface="+mn-ea"/>
                <a:cs typeface="+mn-cs"/>
              </a:rPr>
              <a:t>this new intersection incrementally.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knew there would be a learning curve associated with this new intersection </a:t>
            </a:r>
          </a:p>
          <a:p>
            <a:r>
              <a:rPr lang="en-US" sz="1200" kern="1200" dirty="0">
                <a:solidFill>
                  <a:schemeClr val="tx1"/>
                </a:solidFill>
                <a:effectLst/>
                <a:latin typeface="+mn-lt"/>
                <a:ea typeface="+mn-ea"/>
                <a:cs typeface="+mn-cs"/>
              </a:rPr>
              <a:t>type and the staged construction sequence gradually added traffic in to the </a:t>
            </a:r>
          </a:p>
          <a:p>
            <a:r>
              <a:rPr lang="en-US" sz="1200" kern="1200" dirty="0">
                <a:solidFill>
                  <a:schemeClr val="tx1"/>
                </a:solidFill>
                <a:effectLst/>
                <a:latin typeface="+mn-lt"/>
                <a:ea typeface="+mn-ea"/>
                <a:cs typeface="+mn-cs"/>
              </a:rPr>
              <a:t>roundabout allowing regular users to acclimate themselves with minimal </a:t>
            </a:r>
          </a:p>
          <a:p>
            <a:r>
              <a:rPr lang="en-US" sz="1200" kern="1200" dirty="0">
                <a:solidFill>
                  <a:schemeClr val="tx1"/>
                </a:solidFill>
                <a:effectLst/>
                <a:latin typeface="+mn-lt"/>
                <a:ea typeface="+mn-ea"/>
                <a:cs typeface="+mn-cs"/>
              </a:rPr>
              <a:t>competing traffic. </a:t>
            </a:r>
          </a:p>
          <a:p>
            <a:r>
              <a:rPr lang="en-US" sz="1200" kern="1200" dirty="0">
                <a:solidFill>
                  <a:schemeClr val="tx1"/>
                </a:solidFill>
                <a:effectLst/>
                <a:latin typeface="+mn-lt"/>
                <a:ea typeface="+mn-ea"/>
                <a:cs typeface="+mn-cs"/>
              </a:rPr>
              <a:t>Basically giving them bigger gaps in the traffic as they learned out to use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From a contractor perspective this approach Minimized temporary pavement</a:t>
            </a:r>
          </a:p>
          <a:p>
            <a:r>
              <a:rPr lang="en-US" sz="1200" kern="1200" dirty="0">
                <a:solidFill>
                  <a:schemeClr val="tx1"/>
                </a:solidFill>
                <a:effectLst/>
                <a:latin typeface="+mn-lt"/>
                <a:ea typeface="+mn-ea"/>
                <a:cs typeface="+mn-cs"/>
              </a:rPr>
              <a:t>Eliminated long term detours awkward crossovers and partial curb installations</a:t>
            </a:r>
          </a:p>
          <a:p>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18</a:t>
            </a:fld>
            <a:endParaRPr lang="en-US"/>
          </a:p>
        </p:txBody>
      </p:sp>
    </p:spTree>
    <p:extLst>
      <p:ext uri="{BB962C8B-B14F-4D97-AF65-F5344CB8AC3E}">
        <p14:creationId xmlns:p14="http://schemas.microsoft.com/office/powerpoint/2010/main" val="309424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I am Jennifer O’Connell, I</a:t>
            </a:r>
            <a:r>
              <a:rPr lang="en-US" baseline="0" dirty="0"/>
              <a:t> attended school here at the U of I, and for the decade after that I got a lot of experience in civil site design, including some high rises downtown. During the great recession I was lucky enough to do runway design with the O’Hare Modernization Program. After that I made a conscious decision to move to roadway design. 4 years ago my family left Chicago for the suburbs and I began working as a senior project manager for the Kane County Division of Transportation.</a:t>
            </a:r>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a:t>
            </a:fld>
            <a:endParaRPr lang="en-US"/>
          </a:p>
        </p:txBody>
      </p:sp>
    </p:spTree>
    <p:extLst>
      <p:ext uri="{BB962C8B-B14F-4D97-AF65-F5344CB8AC3E}">
        <p14:creationId xmlns:p14="http://schemas.microsoft.com/office/powerpoint/2010/main" val="214413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Several factors contributed to the ease and success of construction of this project.</a:t>
            </a:r>
          </a:p>
          <a:p>
            <a:r>
              <a:rPr lang="en-US" sz="1200" kern="1200" dirty="0">
                <a:solidFill>
                  <a:schemeClr val="tx1"/>
                </a:solidFill>
                <a:effectLst/>
                <a:latin typeface="+mn-lt"/>
                <a:ea typeface="+mn-ea"/>
                <a:cs typeface="+mn-cs"/>
              </a:rPr>
              <a:t>STV, our resident engineer, did a really great job of being proactive and </a:t>
            </a:r>
          </a:p>
          <a:p>
            <a:r>
              <a:rPr lang="en-US" sz="1200" kern="1200" dirty="0">
                <a:solidFill>
                  <a:schemeClr val="tx1"/>
                </a:solidFill>
                <a:effectLst/>
                <a:latin typeface="+mn-lt"/>
                <a:ea typeface="+mn-ea"/>
                <a:cs typeface="+mn-cs"/>
              </a:rPr>
              <a:t>educating themselves on the designers intent.</a:t>
            </a:r>
          </a:p>
          <a:p>
            <a:r>
              <a:rPr lang="en-US" sz="1200" kern="1200" dirty="0" err="1">
                <a:solidFill>
                  <a:schemeClr val="tx1"/>
                </a:solidFill>
                <a:effectLst/>
                <a:latin typeface="+mn-lt"/>
                <a:ea typeface="+mn-ea"/>
                <a:cs typeface="+mn-cs"/>
              </a:rPr>
              <a:t>Martam</a:t>
            </a:r>
            <a:r>
              <a:rPr lang="en-US" sz="1200" kern="1200" dirty="0">
                <a:solidFill>
                  <a:schemeClr val="tx1"/>
                </a:solidFill>
                <a:effectLst/>
                <a:latin typeface="+mn-lt"/>
                <a:ea typeface="+mn-ea"/>
                <a:cs typeface="+mn-cs"/>
              </a:rPr>
              <a:t>, our contractor, built the Crescent Boulevard/Crescent Court roundabout in </a:t>
            </a:r>
          </a:p>
          <a:p>
            <a:r>
              <a:rPr lang="en-US" sz="1200" kern="1200" dirty="0">
                <a:solidFill>
                  <a:schemeClr val="tx1"/>
                </a:solidFill>
                <a:effectLst/>
                <a:latin typeface="+mn-lt"/>
                <a:ea typeface="+mn-ea"/>
                <a:cs typeface="+mn-cs"/>
              </a:rPr>
              <a:t>Glen Ellyn, also designed by Burns &amp; McDonnell, in 2015  and so seemed comfortable </a:t>
            </a:r>
          </a:p>
          <a:p>
            <a:r>
              <a:rPr lang="en-US" sz="1200" kern="1200" dirty="0">
                <a:solidFill>
                  <a:schemeClr val="tx1"/>
                </a:solidFill>
                <a:effectLst/>
                <a:latin typeface="+mn-lt"/>
                <a:ea typeface="+mn-ea"/>
                <a:cs typeface="+mn-cs"/>
              </a:rPr>
              <a:t>with the unusual layout and forming effort required. </a:t>
            </a:r>
          </a:p>
          <a:p>
            <a:r>
              <a:rPr lang="en-US" sz="1200" kern="1200" dirty="0">
                <a:solidFill>
                  <a:schemeClr val="tx1"/>
                </a:solidFill>
                <a:effectLst/>
                <a:latin typeface="+mn-lt"/>
                <a:ea typeface="+mn-ea"/>
                <a:cs typeface="+mn-cs"/>
              </a:rPr>
              <a:t>You can see here in the photo they were about to place the form within a finger’s </a:t>
            </a:r>
          </a:p>
          <a:p>
            <a:r>
              <a:rPr lang="en-US" sz="1200" kern="1200" dirty="0">
                <a:solidFill>
                  <a:schemeClr val="tx1"/>
                </a:solidFill>
                <a:effectLst/>
                <a:latin typeface="+mn-lt"/>
                <a:ea typeface="+mn-ea"/>
                <a:cs typeface="+mn-cs"/>
              </a:rPr>
              <a:t>width of the stabilized subbase. </a:t>
            </a:r>
          </a:p>
          <a:p>
            <a:r>
              <a:rPr lang="en-US" sz="1200" kern="1200" dirty="0">
                <a:solidFill>
                  <a:schemeClr val="tx1"/>
                </a:solidFill>
                <a:effectLst/>
                <a:latin typeface="+mn-lt"/>
                <a:ea typeface="+mn-ea"/>
                <a:cs typeface="+mn-cs"/>
              </a:rPr>
              <a:t>Of course they were able to do that because of the station / offset detail sheet Matt </a:t>
            </a:r>
          </a:p>
          <a:p>
            <a:r>
              <a:rPr lang="en-US" sz="1200" kern="1200" dirty="0">
                <a:solidFill>
                  <a:schemeClr val="tx1"/>
                </a:solidFill>
                <a:effectLst/>
                <a:latin typeface="+mn-lt"/>
                <a:ea typeface="+mn-ea"/>
                <a:cs typeface="+mn-cs"/>
              </a:rPr>
              <a:t>Included in the plan set. </a:t>
            </a:r>
          </a:p>
          <a:p>
            <a:r>
              <a:rPr lang="en-US" sz="1200" kern="1200" dirty="0">
                <a:solidFill>
                  <a:schemeClr val="tx1"/>
                </a:solidFill>
                <a:effectLst/>
                <a:latin typeface="+mn-lt"/>
                <a:ea typeface="+mn-ea"/>
                <a:cs typeface="+mn-cs"/>
              </a:rPr>
              <a:t>They had the information they needed for success.</a:t>
            </a:r>
          </a:p>
          <a:p>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19</a:t>
            </a:fld>
            <a:endParaRPr lang="en-US"/>
          </a:p>
        </p:txBody>
      </p:sp>
    </p:spTree>
    <p:extLst>
      <p:ext uri="{BB962C8B-B14F-4D97-AF65-F5344CB8AC3E}">
        <p14:creationId xmlns:p14="http://schemas.microsoft.com/office/powerpoint/2010/main" val="927179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6:</a:t>
            </a:r>
          </a:p>
          <a:p>
            <a:endParaRPr lang="en-US" dirty="0"/>
          </a:p>
          <a:p>
            <a:r>
              <a:rPr lang="en-US" sz="1200" kern="1200" dirty="0">
                <a:solidFill>
                  <a:schemeClr val="tx1"/>
                </a:solidFill>
                <a:effectLst/>
                <a:latin typeface="+mn-lt"/>
                <a:ea typeface="+mn-ea"/>
                <a:cs typeface="+mn-cs"/>
              </a:rPr>
              <a:t>I know I said earlier that we are not going to do a “lessons learned” presentation </a:t>
            </a:r>
          </a:p>
          <a:p>
            <a:r>
              <a:rPr lang="en-US" sz="1200" kern="1200" dirty="0">
                <a:solidFill>
                  <a:schemeClr val="tx1"/>
                </a:solidFill>
                <a:effectLst/>
                <a:latin typeface="+mn-lt"/>
                <a:ea typeface="+mn-ea"/>
                <a:cs typeface="+mn-cs"/>
              </a:rPr>
              <a:t>but I do think it would be helpful to touch on some of challenges we had to </a:t>
            </a:r>
          </a:p>
          <a:p>
            <a:r>
              <a:rPr lang="en-US" sz="1200" kern="1200" dirty="0">
                <a:solidFill>
                  <a:schemeClr val="tx1"/>
                </a:solidFill>
                <a:effectLst/>
                <a:latin typeface="+mn-lt"/>
                <a:ea typeface="+mn-ea"/>
                <a:cs typeface="+mn-cs"/>
              </a:rPr>
              <a:t>overcome during construction.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we construct our next roundabout we will accommodate wide loads through </a:t>
            </a:r>
          </a:p>
          <a:p>
            <a:r>
              <a:rPr lang="en-US" sz="1200" kern="1200" dirty="0">
                <a:solidFill>
                  <a:schemeClr val="tx1"/>
                </a:solidFill>
                <a:effectLst/>
                <a:latin typeface="+mn-lt"/>
                <a:ea typeface="+mn-ea"/>
                <a:cs typeface="+mn-cs"/>
              </a:rPr>
              <a:t>every stage of construction. Despite our effort to restrict wide loads in our </a:t>
            </a:r>
          </a:p>
          <a:p>
            <a:r>
              <a:rPr lang="en-US" sz="1200" kern="1200" dirty="0">
                <a:solidFill>
                  <a:schemeClr val="tx1"/>
                </a:solidFill>
                <a:effectLst/>
                <a:latin typeface="+mn-lt"/>
                <a:ea typeface="+mn-ea"/>
                <a:cs typeface="+mn-cs"/>
              </a:rPr>
              <a:t>work zone we did have a wide load attempt to navigate our partially opened </a:t>
            </a:r>
          </a:p>
          <a:p>
            <a:r>
              <a:rPr lang="en-US" sz="1200" kern="1200" dirty="0">
                <a:solidFill>
                  <a:schemeClr val="tx1"/>
                </a:solidFill>
                <a:effectLst/>
                <a:latin typeface="+mn-lt"/>
                <a:ea typeface="+mn-ea"/>
                <a:cs typeface="+mn-cs"/>
              </a:rPr>
              <a:t>roundabout and he got stuck. We were able to get this guy out of there by </a:t>
            </a:r>
          </a:p>
          <a:p>
            <a:r>
              <a:rPr lang="en-US" sz="1200" kern="1200" dirty="0">
                <a:solidFill>
                  <a:schemeClr val="tx1"/>
                </a:solidFill>
                <a:effectLst/>
                <a:latin typeface="+mn-lt"/>
                <a:ea typeface="+mn-ea"/>
                <a:cs typeface="+mn-cs"/>
              </a:rPr>
              <a:t>removing one of his hitches. It is important to note he would have fit the fully </a:t>
            </a:r>
          </a:p>
          <a:p>
            <a:r>
              <a:rPr lang="en-US" sz="1200" kern="1200" dirty="0">
                <a:solidFill>
                  <a:schemeClr val="tx1"/>
                </a:solidFill>
                <a:effectLst/>
                <a:latin typeface="+mn-lt"/>
                <a:ea typeface="+mn-ea"/>
                <a:cs typeface="+mn-cs"/>
              </a:rPr>
              <a:t>opened roundabout.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moment of uncertainty we had earlier on in construction is when we </a:t>
            </a:r>
          </a:p>
          <a:p>
            <a:r>
              <a:rPr lang="en-US" sz="1200" kern="1200" dirty="0">
                <a:solidFill>
                  <a:schemeClr val="tx1"/>
                </a:solidFill>
                <a:effectLst/>
                <a:latin typeface="+mn-lt"/>
                <a:ea typeface="+mn-ea"/>
                <a:cs typeface="+mn-cs"/>
              </a:rPr>
              <a:t>came across more undercut material than we expected. The ROW we acquired </a:t>
            </a:r>
          </a:p>
          <a:p>
            <a:r>
              <a:rPr lang="en-US" sz="1200" kern="1200" dirty="0">
                <a:solidFill>
                  <a:schemeClr val="tx1"/>
                </a:solidFill>
                <a:effectLst/>
                <a:latin typeface="+mn-lt"/>
                <a:ea typeface="+mn-ea"/>
                <a:cs typeface="+mn-cs"/>
              </a:rPr>
              <a:t>barely accommodated our </a:t>
            </a:r>
            <a:r>
              <a:rPr lang="en-US" sz="1200" kern="1200" dirty="0" err="1">
                <a:solidFill>
                  <a:schemeClr val="tx1"/>
                </a:solidFill>
                <a:effectLst/>
                <a:latin typeface="+mn-lt"/>
                <a:ea typeface="+mn-ea"/>
                <a:cs typeface="+mn-cs"/>
              </a:rPr>
              <a:t>bermed</a:t>
            </a:r>
            <a:r>
              <a:rPr lang="en-US" sz="1200" kern="1200" dirty="0">
                <a:solidFill>
                  <a:schemeClr val="tx1"/>
                </a:solidFill>
                <a:effectLst/>
                <a:latin typeface="+mn-lt"/>
                <a:ea typeface="+mn-ea"/>
                <a:cs typeface="+mn-cs"/>
              </a:rPr>
              <a:t> grading and so we did go to a closed drainage </a:t>
            </a:r>
          </a:p>
          <a:p>
            <a:r>
              <a:rPr lang="en-US" sz="1200" kern="1200" dirty="0">
                <a:solidFill>
                  <a:schemeClr val="tx1"/>
                </a:solidFill>
                <a:effectLst/>
                <a:latin typeface="+mn-lt"/>
                <a:ea typeface="+mn-ea"/>
                <a:cs typeface="+mn-cs"/>
              </a:rPr>
              <a:t>system and fill in some of our drainage ditches to keep our earthwork balance onsite.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finally, despite a warning given in a presentation given by Lake County earlier </a:t>
            </a:r>
          </a:p>
          <a:p>
            <a:r>
              <a:rPr lang="en-US" sz="1200" kern="1200" dirty="0">
                <a:solidFill>
                  <a:schemeClr val="tx1"/>
                </a:solidFill>
                <a:effectLst/>
                <a:latin typeface="+mn-lt"/>
                <a:ea typeface="+mn-ea"/>
                <a:cs typeface="+mn-cs"/>
              </a:rPr>
              <a:t>in the year, we did run in to the very same problem that they did with lighting </a:t>
            </a:r>
          </a:p>
          <a:p>
            <a:r>
              <a:rPr lang="en-US" sz="1200" kern="1200" dirty="0">
                <a:solidFill>
                  <a:schemeClr val="tx1"/>
                </a:solidFill>
                <a:effectLst/>
                <a:latin typeface="+mn-lt"/>
                <a:ea typeface="+mn-ea"/>
                <a:cs typeface="+mn-cs"/>
              </a:rPr>
              <a:t>installation delaying the opening of the roundabout. Shop drawing review of the </a:t>
            </a:r>
          </a:p>
          <a:p>
            <a:r>
              <a:rPr lang="en-US" sz="1200" kern="1200" dirty="0">
                <a:solidFill>
                  <a:schemeClr val="tx1"/>
                </a:solidFill>
                <a:effectLst/>
                <a:latin typeface="+mn-lt"/>
                <a:ea typeface="+mn-ea"/>
                <a:cs typeface="+mn-cs"/>
              </a:rPr>
              <a:t>lighting design and long lead times on ordering lighting equipment should all be </a:t>
            </a:r>
          </a:p>
          <a:p>
            <a:r>
              <a:rPr lang="en-US" sz="1200" kern="1200" dirty="0">
                <a:solidFill>
                  <a:schemeClr val="tx1"/>
                </a:solidFill>
                <a:effectLst/>
                <a:latin typeface="+mn-lt"/>
                <a:ea typeface="+mn-ea"/>
                <a:cs typeface="+mn-cs"/>
              </a:rPr>
              <a:t>given ample time in your construction schedule.</a:t>
            </a:r>
          </a:p>
          <a:p>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20</a:t>
            </a:fld>
            <a:endParaRPr lang="en-US"/>
          </a:p>
        </p:txBody>
      </p:sp>
    </p:spTree>
    <p:extLst>
      <p:ext uri="{BB962C8B-B14F-4D97-AF65-F5344CB8AC3E}">
        <p14:creationId xmlns:p14="http://schemas.microsoft.com/office/powerpoint/2010/main" val="222135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7: </a:t>
            </a:r>
          </a:p>
          <a:p>
            <a:endParaRPr lang="en-US" dirty="0"/>
          </a:p>
          <a:p>
            <a:r>
              <a:rPr lang="en-US" sz="1200" kern="1200" dirty="0">
                <a:solidFill>
                  <a:schemeClr val="tx1"/>
                </a:solidFill>
                <a:effectLst/>
                <a:latin typeface="+mn-lt"/>
                <a:ea typeface="+mn-ea"/>
                <a:cs typeface="+mn-cs"/>
              </a:rPr>
              <a:t>I made a lot of phone calls in preparation for this presentation today to obtain </a:t>
            </a:r>
          </a:p>
          <a:p>
            <a:r>
              <a:rPr lang="en-US" sz="1200" kern="1200" dirty="0">
                <a:solidFill>
                  <a:schemeClr val="tx1"/>
                </a:solidFill>
                <a:effectLst/>
                <a:latin typeface="+mn-lt"/>
                <a:ea typeface="+mn-ea"/>
                <a:cs typeface="+mn-cs"/>
              </a:rPr>
              <a:t>feedback, good and bad, about the operation of the roundabout and I was surprised </a:t>
            </a:r>
          </a:p>
          <a:p>
            <a:r>
              <a:rPr lang="en-US" sz="1200" kern="1200" dirty="0">
                <a:solidFill>
                  <a:schemeClr val="tx1"/>
                </a:solidFill>
                <a:effectLst/>
                <a:latin typeface="+mn-lt"/>
                <a:ea typeface="+mn-ea"/>
                <a:cs typeface="+mn-cs"/>
              </a:rPr>
              <a:t>at how little information I was able to get. Even when I called our most vocal detractors </a:t>
            </a:r>
          </a:p>
          <a:p>
            <a:r>
              <a:rPr lang="en-US" sz="1200" kern="1200" dirty="0">
                <a:solidFill>
                  <a:schemeClr val="tx1"/>
                </a:solidFill>
                <a:effectLst/>
                <a:latin typeface="+mn-lt"/>
                <a:ea typeface="+mn-ea"/>
                <a:cs typeface="+mn-cs"/>
              </a:rPr>
              <a:t>from the design phase I had a hard time getting any specific feedback and sometimes </a:t>
            </a:r>
          </a:p>
          <a:p>
            <a:r>
              <a:rPr lang="en-US" sz="1200" kern="1200" dirty="0">
                <a:solidFill>
                  <a:schemeClr val="tx1"/>
                </a:solidFill>
                <a:effectLst/>
                <a:latin typeface="+mn-lt"/>
                <a:ea typeface="+mn-ea"/>
                <a:cs typeface="+mn-cs"/>
              </a:rPr>
              <a:t>a hard time even establishing a conversation. I think the lesson here is that, sometimes, </a:t>
            </a:r>
          </a:p>
          <a:p>
            <a:r>
              <a:rPr lang="en-US" sz="1200" kern="1200" dirty="0">
                <a:solidFill>
                  <a:schemeClr val="tx1"/>
                </a:solidFill>
                <a:effectLst/>
                <a:latin typeface="+mn-lt"/>
                <a:ea typeface="+mn-ea"/>
                <a:cs typeface="+mn-cs"/>
              </a:rPr>
              <a:t>as engineers, it is enough to know that we have done a good job if people just don’t </a:t>
            </a:r>
          </a:p>
          <a:p>
            <a:r>
              <a:rPr lang="en-US" sz="1200" kern="1200" dirty="0">
                <a:solidFill>
                  <a:schemeClr val="tx1"/>
                </a:solidFill>
                <a:effectLst/>
                <a:latin typeface="+mn-lt"/>
                <a:ea typeface="+mn-ea"/>
                <a:cs typeface="+mn-cs"/>
              </a:rPr>
              <a:t>have anything to complain about.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my conversations with the roadway users over the past year I have found one </a:t>
            </a:r>
          </a:p>
          <a:p>
            <a:r>
              <a:rPr lang="en-US" sz="1200" kern="1200" dirty="0">
                <a:solidFill>
                  <a:schemeClr val="tx1"/>
                </a:solidFill>
                <a:effectLst/>
                <a:latin typeface="+mn-lt"/>
                <a:ea typeface="+mn-ea"/>
                <a:cs typeface="+mn-cs"/>
              </a:rPr>
              <a:t>commonality, they all want to tell me about their first experience driving through the </a:t>
            </a:r>
          </a:p>
          <a:p>
            <a:r>
              <a:rPr lang="en-US" sz="1200" kern="1200" dirty="0">
                <a:solidFill>
                  <a:schemeClr val="tx1"/>
                </a:solidFill>
                <a:effectLst/>
                <a:latin typeface="+mn-lt"/>
                <a:ea typeface="+mn-ea"/>
                <a:cs typeface="+mn-cs"/>
              </a:rPr>
              <a:t>roundabout. It usually involves eyes wide open as they say in surprise, </a:t>
            </a:r>
          </a:p>
          <a:p>
            <a:r>
              <a:rPr lang="en-US" sz="1200" kern="1200" dirty="0">
                <a:solidFill>
                  <a:schemeClr val="tx1"/>
                </a:solidFill>
                <a:effectLst/>
                <a:latin typeface="+mn-lt"/>
                <a:ea typeface="+mn-ea"/>
                <a:cs typeface="+mn-cs"/>
              </a:rPr>
              <a:t>“and I didn’t even have to stop!”</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21</a:t>
            </a:fld>
            <a:endParaRPr lang="en-US"/>
          </a:p>
        </p:txBody>
      </p:sp>
    </p:spTree>
    <p:extLst>
      <p:ext uri="{BB962C8B-B14F-4D97-AF65-F5344CB8AC3E}">
        <p14:creationId xmlns:p14="http://schemas.microsoft.com/office/powerpoint/2010/main" val="4242966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7: </a:t>
            </a:r>
          </a:p>
          <a:p>
            <a:endParaRPr lang="en-US" dirty="0"/>
          </a:p>
          <a:p>
            <a:r>
              <a:rPr lang="en-US" sz="1200" kern="1200" dirty="0">
                <a:solidFill>
                  <a:schemeClr val="tx1"/>
                </a:solidFill>
                <a:effectLst/>
                <a:latin typeface="+mn-lt"/>
                <a:ea typeface="+mn-ea"/>
                <a:cs typeface="+mn-cs"/>
              </a:rPr>
              <a:t>I was able to speak with the Campton Hills Chief of Police a couple of times over the </a:t>
            </a:r>
          </a:p>
          <a:p>
            <a:r>
              <a:rPr lang="en-US" sz="1200" kern="1200" dirty="0">
                <a:solidFill>
                  <a:schemeClr val="tx1"/>
                </a:solidFill>
                <a:effectLst/>
                <a:latin typeface="+mn-lt"/>
                <a:ea typeface="+mn-ea"/>
                <a:cs typeface="+mn-cs"/>
              </a:rPr>
              <a:t>past year and there have been 2 accidents at the roundabout, no injuries. He said that </a:t>
            </a:r>
          </a:p>
          <a:p>
            <a:r>
              <a:rPr lang="en-US" sz="1200" kern="1200" dirty="0">
                <a:solidFill>
                  <a:schemeClr val="tx1"/>
                </a:solidFill>
                <a:effectLst/>
                <a:latin typeface="+mn-lt"/>
                <a:ea typeface="+mn-ea"/>
                <a:cs typeface="+mn-cs"/>
              </a:rPr>
              <a:t>was a perfectly reasonable amount of incidents to expect at a new intersection. I pressed </a:t>
            </a:r>
          </a:p>
          <a:p>
            <a:r>
              <a:rPr lang="en-US" sz="1200" kern="1200" dirty="0">
                <a:solidFill>
                  <a:schemeClr val="tx1"/>
                </a:solidFill>
                <a:effectLst/>
                <a:latin typeface="+mn-lt"/>
                <a:ea typeface="+mn-ea"/>
                <a:cs typeface="+mn-cs"/>
              </a:rPr>
              <a:t>him further on the overall experience he has had out there and he said that he has had </a:t>
            </a:r>
          </a:p>
          <a:p>
            <a:r>
              <a:rPr lang="en-US" sz="1200" kern="1200" dirty="0">
                <a:solidFill>
                  <a:schemeClr val="tx1"/>
                </a:solidFill>
                <a:effectLst/>
                <a:latin typeface="+mn-lt"/>
                <a:ea typeface="+mn-ea"/>
                <a:cs typeface="+mn-cs"/>
              </a:rPr>
              <a:t>a couple of general complaints about not liking the new intersection type but he expected </a:t>
            </a:r>
          </a:p>
          <a:p>
            <a:r>
              <a:rPr lang="en-US" sz="1200" kern="1200" dirty="0">
                <a:solidFill>
                  <a:schemeClr val="tx1"/>
                </a:solidFill>
                <a:effectLst/>
                <a:latin typeface="+mn-lt"/>
                <a:ea typeface="+mn-ea"/>
                <a:cs typeface="+mn-cs"/>
              </a:rPr>
              <a:t>to get a lot more. He went on to say, “It’s good, I guess”.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to me the most interesting part of our conversation was when the Chief deduced that </a:t>
            </a:r>
          </a:p>
          <a:p>
            <a:r>
              <a:rPr lang="en-US" sz="1200" kern="1200" dirty="0">
                <a:solidFill>
                  <a:schemeClr val="tx1"/>
                </a:solidFill>
                <a:effectLst/>
                <a:latin typeface="+mn-lt"/>
                <a:ea typeface="+mn-ea"/>
                <a:cs typeface="+mn-cs"/>
              </a:rPr>
              <a:t>the intersection just north and east of the roundabout is safer now too. Before the </a:t>
            </a:r>
          </a:p>
          <a:p>
            <a:r>
              <a:rPr lang="en-US" sz="1200" kern="1200" dirty="0">
                <a:solidFill>
                  <a:schemeClr val="tx1"/>
                </a:solidFill>
                <a:effectLst/>
                <a:latin typeface="+mn-lt"/>
                <a:ea typeface="+mn-ea"/>
                <a:cs typeface="+mn-cs"/>
              </a:rPr>
              <a:t>roundabout opened the intersection of IL Route 47 &amp; McDonald Road had the highest rate </a:t>
            </a:r>
          </a:p>
          <a:p>
            <a:r>
              <a:rPr lang="en-US" sz="1200" kern="1200" dirty="0">
                <a:solidFill>
                  <a:schemeClr val="tx1"/>
                </a:solidFill>
                <a:effectLst/>
                <a:latin typeface="+mn-lt"/>
                <a:ea typeface="+mn-ea"/>
                <a:cs typeface="+mn-cs"/>
              </a:rPr>
              <a:t>of accidents in the community but since the roundabout has opened there hasn’t been a </a:t>
            </a:r>
          </a:p>
          <a:p>
            <a:r>
              <a:rPr lang="en-US" sz="1200" kern="1200" dirty="0">
                <a:solidFill>
                  <a:schemeClr val="tx1"/>
                </a:solidFill>
                <a:effectLst/>
                <a:latin typeface="+mn-lt"/>
                <a:ea typeface="+mn-ea"/>
                <a:cs typeface="+mn-cs"/>
              </a:rPr>
              <a:t>single accident at 47 &amp; McDonald Road. The Chief believed that was related to the roundabout </a:t>
            </a:r>
          </a:p>
          <a:p>
            <a:r>
              <a:rPr lang="en-US" sz="1200" kern="1200" dirty="0">
                <a:solidFill>
                  <a:schemeClr val="tx1"/>
                </a:solidFill>
                <a:effectLst/>
                <a:latin typeface="+mn-lt"/>
                <a:ea typeface="+mn-ea"/>
                <a:cs typeface="+mn-cs"/>
              </a:rPr>
              <a:t>and perhaps its new geometry reducing speeds along IL route 47.</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22</a:t>
            </a:fld>
            <a:endParaRPr lang="en-US"/>
          </a:p>
        </p:txBody>
      </p:sp>
    </p:spTree>
    <p:extLst>
      <p:ext uri="{BB962C8B-B14F-4D97-AF65-F5344CB8AC3E}">
        <p14:creationId xmlns:p14="http://schemas.microsoft.com/office/powerpoint/2010/main" val="195509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8: </a:t>
            </a:r>
          </a:p>
          <a:p>
            <a:endParaRPr lang="en-US" dirty="0"/>
          </a:p>
          <a:p>
            <a:r>
              <a:rPr lang="en-US" sz="1200" kern="1200" dirty="0">
                <a:solidFill>
                  <a:schemeClr val="tx1"/>
                </a:solidFill>
                <a:effectLst/>
                <a:latin typeface="+mn-lt"/>
                <a:ea typeface="+mn-ea"/>
                <a:cs typeface="+mn-cs"/>
              </a:rPr>
              <a:t>Bill Edwards is our Maintenance Superintendent at KDOT and has lived in this area for </a:t>
            </a:r>
          </a:p>
          <a:p>
            <a:r>
              <a:rPr lang="en-US" sz="1200" kern="1200" dirty="0">
                <a:solidFill>
                  <a:schemeClr val="tx1"/>
                </a:solidFill>
                <a:effectLst/>
                <a:latin typeface="+mn-lt"/>
                <a:ea typeface="+mn-ea"/>
                <a:cs typeface="+mn-cs"/>
              </a:rPr>
              <a:t>over 40 years. He commutes through the roundabout to and from our facility daily. </a:t>
            </a:r>
          </a:p>
          <a:p>
            <a:r>
              <a:rPr lang="en-US" sz="1200" kern="1200" dirty="0">
                <a:solidFill>
                  <a:schemeClr val="tx1"/>
                </a:solidFill>
                <a:effectLst/>
                <a:latin typeface="+mn-lt"/>
                <a:ea typeface="+mn-ea"/>
                <a:cs typeface="+mn-cs"/>
              </a:rPr>
              <a:t>He volunteered to go on the record to say that his initial reaction to the roundabout design </a:t>
            </a:r>
          </a:p>
          <a:p>
            <a:r>
              <a:rPr lang="en-US" sz="1200" kern="1200" dirty="0">
                <a:solidFill>
                  <a:schemeClr val="tx1"/>
                </a:solidFill>
                <a:effectLst/>
                <a:latin typeface="+mn-lt"/>
                <a:ea typeface="+mn-ea"/>
                <a:cs typeface="+mn-cs"/>
              </a:rPr>
              <a:t>was negative. But since it has opened he has actually changed his mind about roundabouts </a:t>
            </a:r>
          </a:p>
          <a:p>
            <a:r>
              <a:rPr lang="en-US" sz="1200" kern="1200" dirty="0">
                <a:solidFill>
                  <a:schemeClr val="tx1"/>
                </a:solidFill>
                <a:effectLst/>
                <a:latin typeface="+mn-lt"/>
                <a:ea typeface="+mn-ea"/>
                <a:cs typeface="+mn-cs"/>
              </a:rPr>
              <a:t>when they are done well. </a:t>
            </a:r>
          </a:p>
          <a:p>
            <a:r>
              <a:rPr lang="en-US" sz="1200" kern="1200" dirty="0">
                <a:solidFill>
                  <a:schemeClr val="tx1"/>
                </a:solidFill>
                <a:effectLst/>
                <a:latin typeface="+mn-lt"/>
                <a:ea typeface="+mn-ea"/>
                <a:cs typeface="+mn-cs"/>
              </a:rPr>
              <a:t>He finds that it is efficient at moving traffic, snow removal has worked </a:t>
            </a:r>
          </a:p>
          <a:p>
            <a:r>
              <a:rPr lang="en-US" sz="1200" kern="1200" dirty="0">
                <a:solidFill>
                  <a:schemeClr val="tx1"/>
                </a:solidFill>
                <a:effectLst/>
                <a:latin typeface="+mn-lt"/>
                <a:ea typeface="+mn-ea"/>
                <a:cs typeface="+mn-cs"/>
              </a:rPr>
              <a:t>well and that it has surprised him at just how well the traffic flows at the intersection now.</a:t>
            </a:r>
          </a:p>
          <a:p>
            <a:r>
              <a:rPr lang="en-US" sz="1200" kern="1200" dirty="0">
                <a:solidFill>
                  <a:schemeClr val="tx1"/>
                </a:solidFill>
                <a:effectLst/>
                <a:latin typeface="+mn-lt"/>
                <a:ea typeface="+mn-ea"/>
                <a:cs typeface="+mn-cs"/>
              </a:rPr>
              <a:t>He believes that his commute to work is faster because of the roundabout. </a:t>
            </a:r>
          </a:p>
          <a:p>
            <a:r>
              <a:rPr lang="en-US" sz="1200" kern="1200" dirty="0">
                <a:solidFill>
                  <a:schemeClr val="tx1"/>
                </a:solidFill>
                <a:effectLst/>
                <a:latin typeface="+mn-lt"/>
                <a:ea typeface="+mn-ea"/>
                <a:cs typeface="+mn-cs"/>
              </a:rPr>
              <a:t>Our maintenance staff really works as a liaison between our organization and the roadway users </a:t>
            </a:r>
          </a:p>
          <a:p>
            <a:r>
              <a:rPr lang="en-US" sz="1200" kern="1200" dirty="0">
                <a:solidFill>
                  <a:schemeClr val="tx1"/>
                </a:solidFill>
                <a:effectLst/>
                <a:latin typeface="+mn-lt"/>
                <a:ea typeface="+mn-ea"/>
                <a:cs typeface="+mn-cs"/>
              </a:rPr>
              <a:t>and so these are important words coming from the man responsible when anything needs to be </a:t>
            </a:r>
          </a:p>
          <a:p>
            <a:r>
              <a:rPr lang="en-US" sz="1200" kern="1200" dirty="0">
                <a:solidFill>
                  <a:schemeClr val="tx1"/>
                </a:solidFill>
                <a:effectLst/>
                <a:latin typeface="+mn-lt"/>
                <a:ea typeface="+mn-ea"/>
                <a:cs typeface="+mn-cs"/>
              </a:rPr>
              <a:t>repaired, cleaned, plowed or mowed.</a:t>
            </a:r>
            <a:endParaRPr lang="en-US" i="0" dirty="0"/>
          </a:p>
          <a:p>
            <a:endParaRPr lang="en-US" i="0"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23</a:t>
            </a:fld>
            <a:endParaRPr lang="en-US"/>
          </a:p>
        </p:txBody>
      </p:sp>
    </p:spTree>
    <p:extLst>
      <p:ext uri="{BB962C8B-B14F-4D97-AF65-F5344CB8AC3E}">
        <p14:creationId xmlns:p14="http://schemas.microsoft.com/office/powerpoint/2010/main" val="4231134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9:	</a:t>
            </a:r>
          </a:p>
          <a:p>
            <a:endParaRPr lang="en-US" dirty="0"/>
          </a:p>
          <a:p>
            <a:r>
              <a:rPr lang="en-US" sz="1200" kern="1200" dirty="0">
                <a:solidFill>
                  <a:schemeClr val="tx1"/>
                </a:solidFill>
                <a:effectLst/>
                <a:latin typeface="+mn-lt"/>
                <a:ea typeface="+mn-ea"/>
                <a:cs typeface="+mn-cs"/>
              </a:rPr>
              <a:t>And finally I want to touch on the agricultural perspective with regard to operations, because </a:t>
            </a:r>
          </a:p>
          <a:p>
            <a:r>
              <a:rPr lang="en-US" sz="1200" kern="1200" dirty="0">
                <a:solidFill>
                  <a:schemeClr val="tx1"/>
                </a:solidFill>
                <a:effectLst/>
                <a:latin typeface="+mn-lt"/>
                <a:ea typeface="+mn-ea"/>
                <a:cs typeface="+mn-cs"/>
              </a:rPr>
              <a:t>this roundabout is in the middle of a cornfield. The farmers were concerned. And we did all we </a:t>
            </a:r>
          </a:p>
          <a:p>
            <a:r>
              <a:rPr lang="en-US" sz="1200" kern="1200" dirty="0">
                <a:solidFill>
                  <a:schemeClr val="tx1"/>
                </a:solidFill>
                <a:effectLst/>
                <a:latin typeface="+mn-lt"/>
                <a:ea typeface="+mn-ea"/>
                <a:cs typeface="+mn-cs"/>
              </a:rPr>
              <a:t>could to alleviate those concerns in advance of construction.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slide you will see the </a:t>
            </a:r>
            <a:r>
              <a:rPr lang="en-US" sz="1200" kern="1200" dirty="0" err="1">
                <a:solidFill>
                  <a:schemeClr val="tx1"/>
                </a:solidFill>
                <a:effectLst/>
                <a:latin typeface="+mn-lt"/>
                <a:ea typeface="+mn-ea"/>
                <a:cs typeface="+mn-cs"/>
              </a:rPr>
              <a:t>autoturn</a:t>
            </a:r>
            <a:r>
              <a:rPr lang="en-US" sz="1200" kern="1200" dirty="0">
                <a:solidFill>
                  <a:schemeClr val="tx1"/>
                </a:solidFill>
                <a:effectLst/>
                <a:latin typeface="+mn-lt"/>
                <a:ea typeface="+mn-ea"/>
                <a:cs typeface="+mn-cs"/>
              </a:rPr>
              <a:t> exhibit Matt created for one of our local farmers. </a:t>
            </a:r>
          </a:p>
          <a:p>
            <a:r>
              <a:rPr lang="en-US" sz="1200" kern="1200" dirty="0">
                <a:solidFill>
                  <a:schemeClr val="tx1"/>
                </a:solidFill>
                <a:effectLst/>
                <a:latin typeface="+mn-lt"/>
                <a:ea typeface="+mn-ea"/>
                <a:cs typeface="+mn-cs"/>
              </a:rPr>
              <a:t>Matt built his CASE IH 8120 combine, along with the 30’ trailer he tows behind it, </a:t>
            </a:r>
          </a:p>
          <a:p>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autoturn</a:t>
            </a:r>
            <a:r>
              <a:rPr lang="en-US" sz="1200" kern="1200" dirty="0">
                <a:solidFill>
                  <a:schemeClr val="tx1"/>
                </a:solidFill>
                <a:effectLst/>
                <a:latin typeface="+mn-lt"/>
                <a:ea typeface="+mn-ea"/>
                <a:cs typeface="+mn-cs"/>
              </a:rPr>
              <a:t> to show the farmer that his 17.5’ piece of equipment would fit in the circulating lane of traffic.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called this farmer recently to find out how last year’s planting and harvest went. He said </a:t>
            </a:r>
          </a:p>
          <a:p>
            <a:r>
              <a:rPr lang="en-US" sz="1200" kern="1200" dirty="0">
                <a:solidFill>
                  <a:schemeClr val="tx1"/>
                </a:solidFill>
                <a:effectLst/>
                <a:latin typeface="+mn-lt"/>
                <a:ea typeface="+mn-ea"/>
                <a:cs typeface="+mn-cs"/>
              </a:rPr>
              <a:t>he has no problem navigating the roundabout with his combine.</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24</a:t>
            </a:fld>
            <a:endParaRPr lang="en-US"/>
          </a:p>
        </p:txBody>
      </p:sp>
    </p:spTree>
    <p:extLst>
      <p:ext uri="{BB962C8B-B14F-4D97-AF65-F5344CB8AC3E}">
        <p14:creationId xmlns:p14="http://schemas.microsoft.com/office/powerpoint/2010/main" val="2969529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10:	</a:t>
            </a:r>
          </a:p>
          <a:p>
            <a:r>
              <a:rPr lang="en-US" sz="1200" kern="1200" dirty="0">
                <a:solidFill>
                  <a:schemeClr val="tx1"/>
                </a:solidFill>
                <a:effectLst/>
                <a:latin typeface="+mn-lt"/>
                <a:ea typeface="+mn-ea"/>
                <a:cs typeface="+mn-cs"/>
              </a:rPr>
              <a:t>Based on the strength of the Burlington 47 roundabout we have a line-up of </a:t>
            </a:r>
          </a:p>
          <a:p>
            <a:r>
              <a:rPr lang="en-US" sz="1200" kern="1200" dirty="0">
                <a:solidFill>
                  <a:schemeClr val="tx1"/>
                </a:solidFill>
                <a:effectLst/>
                <a:latin typeface="+mn-lt"/>
                <a:ea typeface="+mn-ea"/>
                <a:cs typeface="+mn-cs"/>
              </a:rPr>
              <a:t>future roundabouts planned for Kane County in various stages of design. </a:t>
            </a:r>
          </a:p>
          <a:p>
            <a:r>
              <a:rPr lang="en-US" sz="1200" kern="1200" dirty="0">
                <a:solidFill>
                  <a:schemeClr val="tx1"/>
                </a:solidFill>
                <a:effectLst/>
                <a:latin typeface="+mn-lt"/>
                <a:ea typeface="+mn-ea"/>
                <a:cs typeface="+mn-cs"/>
              </a:rPr>
              <a:t>And I want to take a moment to talk about just a few that might be of interest.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Later this year IDOT will let their roundabout at Plato Road &amp; IL Route 47 </a:t>
            </a:r>
          </a:p>
          <a:p>
            <a:r>
              <a:rPr lang="en-US" sz="1200" kern="1200" dirty="0">
                <a:solidFill>
                  <a:schemeClr val="tx1"/>
                </a:solidFill>
                <a:effectLst/>
                <a:latin typeface="+mn-lt"/>
                <a:ea typeface="+mn-ea"/>
                <a:cs typeface="+mn-cs"/>
              </a:rPr>
              <a:t>just a few miles north of Matt’s roundabout and this project will be in </a:t>
            </a:r>
          </a:p>
          <a:p>
            <a:r>
              <a:rPr lang="en-US" sz="1200" kern="1200" dirty="0">
                <a:solidFill>
                  <a:schemeClr val="tx1"/>
                </a:solidFill>
                <a:effectLst/>
                <a:latin typeface="+mn-lt"/>
                <a:ea typeface="+mn-ea"/>
                <a:cs typeface="+mn-cs"/>
              </a:rPr>
              <a:t>construction through 2019.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a thorough analysis IDOT chose a roundabout over a traffic signal </a:t>
            </a:r>
          </a:p>
          <a:p>
            <a:r>
              <a:rPr lang="en-US" sz="1200" kern="1200" dirty="0">
                <a:solidFill>
                  <a:schemeClr val="tx1"/>
                </a:solidFill>
                <a:effectLst/>
                <a:latin typeface="+mn-lt"/>
                <a:ea typeface="+mn-ea"/>
                <a:cs typeface="+mn-cs"/>
              </a:rPr>
              <a:t>for this intersection primarily for it’s superior safety performance as well </a:t>
            </a:r>
          </a:p>
          <a:p>
            <a:r>
              <a:rPr lang="en-US" sz="1200" kern="1200" dirty="0">
                <a:solidFill>
                  <a:schemeClr val="tx1"/>
                </a:solidFill>
                <a:effectLst/>
                <a:latin typeface="+mn-lt"/>
                <a:ea typeface="+mn-ea"/>
                <a:cs typeface="+mn-cs"/>
              </a:rPr>
              <a:t>as it’s reduced ROW footprint.</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25</a:t>
            </a:fld>
            <a:endParaRPr lang="en-US"/>
          </a:p>
        </p:txBody>
      </p:sp>
    </p:spTree>
    <p:extLst>
      <p:ext uri="{BB962C8B-B14F-4D97-AF65-F5344CB8AC3E}">
        <p14:creationId xmlns:p14="http://schemas.microsoft.com/office/powerpoint/2010/main" val="4123867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11:	</a:t>
            </a:r>
          </a:p>
          <a:p>
            <a:r>
              <a:rPr lang="en-US" sz="1200" kern="1200" dirty="0">
                <a:solidFill>
                  <a:schemeClr val="tx1"/>
                </a:solidFill>
                <a:effectLst/>
                <a:latin typeface="+mn-lt"/>
                <a:ea typeface="+mn-ea"/>
                <a:cs typeface="+mn-cs"/>
              </a:rPr>
              <a:t>Another roundabout KDOT has in the land acquisition phase is the Bunker Road </a:t>
            </a:r>
          </a:p>
          <a:p>
            <a:r>
              <a:rPr lang="en-US" sz="1200" kern="1200" dirty="0">
                <a:solidFill>
                  <a:schemeClr val="tx1"/>
                </a:solidFill>
                <a:effectLst/>
                <a:latin typeface="+mn-lt"/>
                <a:ea typeface="+mn-ea"/>
                <a:cs typeface="+mn-cs"/>
              </a:rPr>
              <a:t>&amp; </a:t>
            </a:r>
            <a:r>
              <a:rPr lang="en-US" sz="1200" kern="1200" dirty="0" err="1">
                <a:solidFill>
                  <a:schemeClr val="tx1"/>
                </a:solidFill>
                <a:effectLst/>
                <a:latin typeface="+mn-lt"/>
                <a:ea typeface="+mn-ea"/>
                <a:cs typeface="+mn-cs"/>
              </a:rPr>
              <a:t>Keslinger</a:t>
            </a:r>
            <a:r>
              <a:rPr lang="en-US" sz="1200" kern="1200" dirty="0">
                <a:solidFill>
                  <a:schemeClr val="tx1"/>
                </a:solidFill>
                <a:effectLst/>
                <a:latin typeface="+mn-lt"/>
                <a:ea typeface="+mn-ea"/>
                <a:cs typeface="+mn-cs"/>
              </a:rPr>
              <a:t> Road roundabout as part of the Bunker Road Extension project. </a:t>
            </a:r>
          </a:p>
          <a:p>
            <a:r>
              <a:rPr lang="en-US" sz="1200" kern="1200" dirty="0">
                <a:solidFill>
                  <a:schemeClr val="tx1"/>
                </a:solidFill>
                <a:effectLst/>
                <a:latin typeface="+mn-lt"/>
                <a:ea typeface="+mn-ea"/>
                <a:cs typeface="+mn-cs"/>
              </a:rPr>
              <a:t>Like the Burlington &amp; 47 roundabout this one is in a rural setting and so ROW </a:t>
            </a:r>
          </a:p>
          <a:p>
            <a:r>
              <a:rPr lang="en-US" sz="1200" kern="1200" dirty="0">
                <a:solidFill>
                  <a:schemeClr val="tx1"/>
                </a:solidFill>
                <a:effectLst/>
                <a:latin typeface="+mn-lt"/>
                <a:ea typeface="+mn-ea"/>
                <a:cs typeface="+mn-cs"/>
              </a:rPr>
              <a:t>and construction staging are more attainable. It is currently a 2-way stop </a:t>
            </a:r>
          </a:p>
          <a:p>
            <a:r>
              <a:rPr lang="en-US" sz="1200" kern="1200" dirty="0">
                <a:solidFill>
                  <a:schemeClr val="tx1"/>
                </a:solidFill>
                <a:effectLst/>
                <a:latin typeface="+mn-lt"/>
                <a:ea typeface="+mn-ea"/>
                <a:cs typeface="+mn-cs"/>
              </a:rPr>
              <a:t>controlled intersection and the north leg here experiences delays when a </a:t>
            </a:r>
          </a:p>
          <a:p>
            <a:r>
              <a:rPr lang="en-US" sz="1200" kern="1200" dirty="0">
                <a:solidFill>
                  <a:schemeClr val="tx1"/>
                </a:solidFill>
                <a:effectLst/>
                <a:latin typeface="+mn-lt"/>
                <a:ea typeface="+mn-ea"/>
                <a:cs typeface="+mn-cs"/>
              </a:rPr>
              <a:t>train arrives from the </a:t>
            </a:r>
            <a:r>
              <a:rPr lang="en-US" sz="1200" kern="1200" dirty="0" err="1">
                <a:solidFill>
                  <a:schemeClr val="tx1"/>
                </a:solidFill>
                <a:effectLst/>
                <a:latin typeface="+mn-lt"/>
                <a:ea typeface="+mn-ea"/>
                <a:cs typeface="+mn-cs"/>
              </a:rPr>
              <a:t>LaFox</a:t>
            </a:r>
            <a:r>
              <a:rPr lang="en-US" sz="1200" kern="1200" dirty="0">
                <a:solidFill>
                  <a:schemeClr val="tx1"/>
                </a:solidFill>
                <a:effectLst/>
                <a:latin typeface="+mn-lt"/>
                <a:ea typeface="+mn-ea"/>
                <a:cs typeface="+mn-cs"/>
              </a:rPr>
              <a:t> Metra station just northeast of the intersection.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Stop control, a traffic signal and a roundabout were all considered during the </a:t>
            </a:r>
          </a:p>
          <a:p>
            <a:r>
              <a:rPr lang="en-US" sz="1200" kern="1200" dirty="0">
                <a:solidFill>
                  <a:schemeClr val="tx1"/>
                </a:solidFill>
                <a:effectLst/>
                <a:latin typeface="+mn-lt"/>
                <a:ea typeface="+mn-ea"/>
                <a:cs typeface="+mn-cs"/>
              </a:rPr>
              <a:t>alternatives analysis phase and the roundabout was the clear winner when we </a:t>
            </a:r>
          </a:p>
          <a:p>
            <a:r>
              <a:rPr lang="en-US" sz="1200" kern="1200" dirty="0">
                <a:solidFill>
                  <a:schemeClr val="tx1"/>
                </a:solidFill>
                <a:effectLst/>
                <a:latin typeface="+mn-lt"/>
                <a:ea typeface="+mn-ea"/>
                <a:cs typeface="+mn-cs"/>
              </a:rPr>
              <a:t>considered the following:</a:t>
            </a:r>
          </a:p>
          <a:p>
            <a:r>
              <a:rPr lang="en-US" sz="1200" kern="1200" dirty="0">
                <a:solidFill>
                  <a:schemeClr val="tx1"/>
                </a:solidFill>
                <a:effectLst/>
                <a:latin typeface="+mn-lt"/>
                <a:ea typeface="+mn-ea"/>
                <a:cs typeface="+mn-cs"/>
              </a:rPr>
              <a:t>Capacity for future growth – since we have a couple of residential developments </a:t>
            </a:r>
          </a:p>
          <a:p>
            <a:r>
              <a:rPr lang="en-US" sz="1200" kern="1200" dirty="0">
                <a:solidFill>
                  <a:schemeClr val="tx1"/>
                </a:solidFill>
                <a:effectLst/>
                <a:latin typeface="+mn-lt"/>
                <a:ea typeface="+mn-ea"/>
                <a:cs typeface="+mn-cs"/>
              </a:rPr>
              <a:t>                                              planned in this area</a:t>
            </a:r>
          </a:p>
          <a:p>
            <a:r>
              <a:rPr lang="en-US" sz="1200" kern="1200" dirty="0">
                <a:solidFill>
                  <a:schemeClr val="tx1"/>
                </a:solidFill>
                <a:effectLst/>
                <a:latin typeface="+mn-lt"/>
                <a:ea typeface="+mn-ea"/>
                <a:cs typeface="+mn-cs"/>
              </a:rPr>
              <a:t>Safety – because the 3 point deflection geometry of the modern roundabout will reduce speeds </a:t>
            </a:r>
          </a:p>
          <a:p>
            <a:r>
              <a:rPr lang="en-US" sz="1200" kern="1200" dirty="0">
                <a:solidFill>
                  <a:schemeClr val="tx1"/>
                </a:solidFill>
                <a:effectLst/>
                <a:latin typeface="+mn-lt"/>
                <a:ea typeface="+mn-ea"/>
                <a:cs typeface="+mn-cs"/>
              </a:rPr>
              <a:t>                      as vehicles approach the intersection along this high-speed corridor</a:t>
            </a:r>
          </a:p>
          <a:p>
            <a:r>
              <a:rPr lang="en-US" sz="1200" kern="1200" dirty="0">
                <a:solidFill>
                  <a:schemeClr val="tx1"/>
                </a:solidFill>
                <a:effectLst/>
                <a:latin typeface="+mn-lt"/>
                <a:ea typeface="+mn-ea"/>
                <a:cs typeface="+mn-cs"/>
              </a:rPr>
              <a:t>And, of course, Cost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project is locally funded through the construction phase and so we </a:t>
            </a:r>
          </a:p>
          <a:p>
            <a:r>
              <a:rPr lang="en-US" sz="1200" kern="1200" dirty="0">
                <a:solidFill>
                  <a:schemeClr val="tx1"/>
                </a:solidFill>
                <a:effectLst/>
                <a:latin typeface="+mn-lt"/>
                <a:ea typeface="+mn-ea"/>
                <a:cs typeface="+mn-cs"/>
              </a:rPr>
              <a:t>hope to break ground early next year.</a:t>
            </a:r>
          </a:p>
        </p:txBody>
      </p:sp>
      <p:sp>
        <p:nvSpPr>
          <p:cNvPr id="4" name="Slide Number Placeholder 3"/>
          <p:cNvSpPr>
            <a:spLocks noGrp="1"/>
          </p:cNvSpPr>
          <p:nvPr>
            <p:ph type="sldNum" sz="quarter" idx="10"/>
          </p:nvPr>
        </p:nvSpPr>
        <p:spPr/>
        <p:txBody>
          <a:bodyPr/>
          <a:lstStyle/>
          <a:p>
            <a:fld id="{35838553-FE1A-664D-A267-4A35059E49ED}" type="slidenum">
              <a:rPr lang="en-US" smtClean="0"/>
              <a:t>26</a:t>
            </a:fld>
            <a:endParaRPr lang="en-US"/>
          </a:p>
        </p:txBody>
      </p:sp>
    </p:spTree>
    <p:extLst>
      <p:ext uri="{BB962C8B-B14F-4D97-AF65-F5344CB8AC3E}">
        <p14:creationId xmlns:p14="http://schemas.microsoft.com/office/powerpoint/2010/main" val="274881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12:</a:t>
            </a:r>
          </a:p>
          <a:p>
            <a:r>
              <a:rPr lang="en-US" sz="1200" kern="1200" dirty="0">
                <a:solidFill>
                  <a:schemeClr val="tx1"/>
                </a:solidFill>
                <a:effectLst/>
                <a:latin typeface="+mn-lt"/>
                <a:ea typeface="+mn-ea"/>
                <a:cs typeface="+mn-cs"/>
              </a:rPr>
              <a:t>Finally we have a very interesting project just south of the Bunker Road &amp; </a:t>
            </a:r>
            <a:r>
              <a:rPr lang="en-US" sz="1200" kern="1200" dirty="0" err="1">
                <a:solidFill>
                  <a:schemeClr val="tx1"/>
                </a:solidFill>
                <a:effectLst/>
                <a:latin typeface="+mn-lt"/>
                <a:ea typeface="+mn-ea"/>
                <a:cs typeface="+mn-cs"/>
              </a:rPr>
              <a:t>Keslinger</a:t>
            </a:r>
            <a:r>
              <a:rPr lang="en-US" sz="1200" kern="1200" dirty="0">
                <a:solidFill>
                  <a:schemeClr val="tx1"/>
                </a:solidFill>
                <a:effectLst/>
                <a:latin typeface="+mn-lt"/>
                <a:ea typeface="+mn-ea"/>
                <a:cs typeface="+mn-cs"/>
              </a:rPr>
              <a:t> Road </a:t>
            </a:r>
          </a:p>
          <a:p>
            <a:r>
              <a:rPr lang="en-US" sz="1200" kern="1200" dirty="0">
                <a:solidFill>
                  <a:schemeClr val="tx1"/>
                </a:solidFill>
                <a:effectLst/>
                <a:latin typeface="+mn-lt"/>
                <a:ea typeface="+mn-ea"/>
                <a:cs typeface="+mn-cs"/>
              </a:rPr>
              <a:t>project which realigns the offset intersections of Bliss Road &amp; Main Street and </a:t>
            </a:r>
          </a:p>
          <a:p>
            <a:r>
              <a:rPr lang="en-US" sz="1200" kern="1200" dirty="0">
                <a:solidFill>
                  <a:schemeClr val="tx1"/>
                </a:solidFill>
                <a:effectLst/>
                <a:latin typeface="+mn-lt"/>
                <a:ea typeface="+mn-ea"/>
                <a:cs typeface="+mn-cs"/>
              </a:rPr>
              <a:t>Main Street &amp; Fabyan Parkway into one 4 legged oval shaped roundabout.</a:t>
            </a:r>
          </a:p>
          <a:p>
            <a:r>
              <a:rPr lang="en-US" sz="1200" kern="1200" dirty="0">
                <a:solidFill>
                  <a:schemeClr val="tx1"/>
                </a:solidFill>
                <a:effectLst/>
                <a:latin typeface="+mn-lt"/>
                <a:ea typeface="+mn-ea"/>
                <a:cs typeface="+mn-cs"/>
              </a:rPr>
              <a:t>During the analysis of the different intersection treatments for this project the advantages </a:t>
            </a:r>
          </a:p>
          <a:p>
            <a:r>
              <a:rPr lang="en-US" sz="1200" kern="1200" dirty="0">
                <a:solidFill>
                  <a:schemeClr val="tx1"/>
                </a:solidFill>
                <a:effectLst/>
                <a:latin typeface="+mn-lt"/>
                <a:ea typeface="+mn-ea"/>
                <a:cs typeface="+mn-cs"/>
              </a:rPr>
              <a:t>the roundabout provides here include not only your typical ones, like improved level of service, </a:t>
            </a:r>
          </a:p>
          <a:p>
            <a:r>
              <a:rPr lang="en-US" sz="1200" kern="1200" dirty="0">
                <a:solidFill>
                  <a:schemeClr val="tx1"/>
                </a:solidFill>
                <a:effectLst/>
                <a:latin typeface="+mn-lt"/>
                <a:ea typeface="+mn-ea"/>
                <a:cs typeface="+mn-cs"/>
              </a:rPr>
              <a:t>but also improved intersection skew angle and a reduction in </a:t>
            </a:r>
            <a:r>
              <a:rPr lang="en-US" sz="1200" kern="1200" dirty="0" err="1">
                <a:solidFill>
                  <a:schemeClr val="tx1"/>
                </a:solidFill>
                <a:effectLst/>
                <a:latin typeface="+mn-lt"/>
                <a:ea typeface="+mn-ea"/>
                <a:cs typeface="+mn-cs"/>
              </a:rPr>
              <a:t>superelevation</a:t>
            </a:r>
            <a:r>
              <a:rPr lang="en-US" sz="1200" kern="1200" dirty="0">
                <a:solidFill>
                  <a:schemeClr val="tx1"/>
                </a:solidFill>
                <a:effectLst/>
                <a:latin typeface="+mn-lt"/>
                <a:ea typeface="+mn-ea"/>
                <a:cs typeface="+mn-cs"/>
              </a:rPr>
              <a:t> through </a:t>
            </a:r>
          </a:p>
          <a:p>
            <a:r>
              <a:rPr lang="en-US" sz="1200" kern="1200" dirty="0">
                <a:solidFill>
                  <a:schemeClr val="tx1"/>
                </a:solidFill>
                <a:effectLst/>
                <a:latin typeface="+mn-lt"/>
                <a:ea typeface="+mn-ea"/>
                <a:cs typeface="+mn-cs"/>
              </a:rPr>
              <a:t>the intersection.</a:t>
            </a:r>
          </a:p>
          <a:p>
            <a:r>
              <a:rPr lang="en-US" sz="1200" kern="1200" dirty="0">
                <a:solidFill>
                  <a:schemeClr val="tx1"/>
                </a:solidFill>
                <a:effectLst/>
                <a:latin typeface="+mn-lt"/>
                <a:ea typeface="+mn-ea"/>
                <a:cs typeface="+mn-cs"/>
              </a:rPr>
              <a:t>A public hearing was held during the Phase I Engineering Study and the design team and I </a:t>
            </a:r>
          </a:p>
          <a:p>
            <a:r>
              <a:rPr lang="en-US" sz="1200" kern="1200" dirty="0">
                <a:solidFill>
                  <a:schemeClr val="tx1"/>
                </a:solidFill>
                <a:effectLst/>
                <a:latin typeface="+mn-lt"/>
                <a:ea typeface="+mn-ea"/>
                <a:cs typeface="+mn-cs"/>
              </a:rPr>
              <a:t>were surprised that a large majority of those attending the meeting, including ALL of the </a:t>
            </a:r>
          </a:p>
          <a:p>
            <a:r>
              <a:rPr lang="en-US" sz="1200" kern="1200" dirty="0">
                <a:solidFill>
                  <a:schemeClr val="tx1"/>
                </a:solidFill>
                <a:effectLst/>
                <a:latin typeface="+mn-lt"/>
                <a:ea typeface="+mn-ea"/>
                <a:cs typeface="+mn-cs"/>
              </a:rPr>
              <a:t>key stakeholders, were in support of the roundabout treatment for the intersection.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project is also in the land acquisition phase and KDOT is seeking federal funds to </a:t>
            </a:r>
          </a:p>
          <a:p>
            <a:r>
              <a:rPr lang="en-US" sz="1200" kern="1200" dirty="0">
                <a:solidFill>
                  <a:schemeClr val="tx1"/>
                </a:solidFill>
                <a:effectLst/>
                <a:latin typeface="+mn-lt"/>
                <a:ea typeface="+mn-ea"/>
                <a:cs typeface="+mn-cs"/>
              </a:rPr>
              <a:t>help us build this one.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27</a:t>
            </a:fld>
            <a:endParaRPr lang="en-US"/>
          </a:p>
        </p:txBody>
      </p:sp>
    </p:spTree>
    <p:extLst>
      <p:ext uri="{BB962C8B-B14F-4D97-AF65-F5344CB8AC3E}">
        <p14:creationId xmlns:p14="http://schemas.microsoft.com/office/powerpoint/2010/main" val="301482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739" lvl="1" defTabSz="949478">
              <a:defRPr/>
            </a:pPr>
            <a:r>
              <a:rPr lang="en-US" dirty="0"/>
              <a:t>JEN 13:</a:t>
            </a:r>
            <a:endParaRPr lang="en-US" baseline="0" dirty="0"/>
          </a:p>
          <a:p>
            <a:r>
              <a:rPr lang="en-US" sz="1200" kern="1200" dirty="0">
                <a:solidFill>
                  <a:schemeClr val="tx1"/>
                </a:solidFill>
                <a:effectLst/>
                <a:latin typeface="+mn-lt"/>
                <a:ea typeface="+mn-ea"/>
                <a:cs typeface="+mn-cs"/>
              </a:rPr>
              <a:t>A thorough analysis has to be done at each location to determine the intersection </a:t>
            </a:r>
          </a:p>
          <a:p>
            <a:r>
              <a:rPr lang="en-US" sz="1200" kern="1200" dirty="0">
                <a:solidFill>
                  <a:schemeClr val="tx1"/>
                </a:solidFill>
                <a:effectLst/>
                <a:latin typeface="+mn-lt"/>
                <a:ea typeface="+mn-ea"/>
                <a:cs typeface="+mn-cs"/>
              </a:rPr>
              <a:t>treatment that is most appropriate, as we did with Burlington 47, and these project </a:t>
            </a:r>
          </a:p>
          <a:p>
            <a:r>
              <a:rPr lang="en-US" sz="1200" kern="1200" dirty="0">
                <a:solidFill>
                  <a:schemeClr val="tx1"/>
                </a:solidFill>
                <a:effectLst/>
                <a:latin typeface="+mn-lt"/>
                <a:ea typeface="+mn-ea"/>
                <a:cs typeface="+mn-cs"/>
              </a:rPr>
              <a:t>locations are ideal for roundabouts. Maybe at this point you are thinking of a </a:t>
            </a:r>
          </a:p>
          <a:p>
            <a:r>
              <a:rPr lang="en-US" sz="1200" kern="1200" dirty="0">
                <a:solidFill>
                  <a:schemeClr val="tx1"/>
                </a:solidFill>
                <a:effectLst/>
                <a:latin typeface="+mn-lt"/>
                <a:ea typeface="+mn-ea"/>
                <a:cs typeface="+mn-cs"/>
              </a:rPr>
              <a:t>good location for one in your community?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Matt was more than just a PM for this project. He is an ambassador for the </a:t>
            </a:r>
          </a:p>
          <a:p>
            <a:r>
              <a:rPr lang="en-US" sz="1200" kern="1200" dirty="0">
                <a:solidFill>
                  <a:schemeClr val="tx1"/>
                </a:solidFill>
                <a:effectLst/>
                <a:latin typeface="+mn-lt"/>
                <a:ea typeface="+mn-ea"/>
                <a:cs typeface="+mn-cs"/>
              </a:rPr>
              <a:t>modern roundabout and while he was literally up at night worrying about this </a:t>
            </a:r>
          </a:p>
          <a:p>
            <a:r>
              <a:rPr lang="en-US" sz="1200" kern="1200" dirty="0">
                <a:solidFill>
                  <a:schemeClr val="tx1"/>
                </a:solidFill>
                <a:effectLst/>
                <a:latin typeface="+mn-lt"/>
                <a:ea typeface="+mn-ea"/>
                <a:cs typeface="+mn-cs"/>
              </a:rPr>
              <a:t>project, in the end, the roundabout belongs to the community in which it sits. </a:t>
            </a:r>
          </a:p>
          <a:p>
            <a:r>
              <a:rPr lang="en-US" sz="1200" kern="1200" dirty="0">
                <a:solidFill>
                  <a:schemeClr val="tx1"/>
                </a:solidFill>
                <a:effectLst/>
                <a:latin typeface="+mn-lt"/>
                <a:ea typeface="+mn-ea"/>
                <a:cs typeface="+mn-cs"/>
              </a:rPr>
              <a:t>And it is up to the Owner to make it work within it’s community, to help </a:t>
            </a:r>
          </a:p>
          <a:p>
            <a:r>
              <a:rPr lang="en-US" sz="1200" kern="1200" dirty="0">
                <a:solidFill>
                  <a:schemeClr val="tx1"/>
                </a:solidFill>
                <a:effectLst/>
                <a:latin typeface="+mn-lt"/>
                <a:ea typeface="+mn-ea"/>
                <a:cs typeface="+mn-cs"/>
              </a:rPr>
              <a:t>define its context. To understand how it operates and the sites unique traffic flows. </a:t>
            </a:r>
          </a:p>
          <a:p>
            <a:r>
              <a:rPr lang="en-US" sz="1200" kern="1200" dirty="0">
                <a:solidFill>
                  <a:schemeClr val="tx1"/>
                </a:solidFill>
                <a:effectLst/>
                <a:latin typeface="+mn-lt"/>
                <a:ea typeface="+mn-ea"/>
                <a:cs typeface="+mn-cs"/>
              </a:rPr>
              <a:t>To understand which trucks are leaving which industry and when. </a:t>
            </a:r>
          </a:p>
          <a:p>
            <a:r>
              <a:rPr lang="en-US" sz="1200" kern="1200" dirty="0">
                <a:solidFill>
                  <a:schemeClr val="tx1"/>
                </a:solidFill>
                <a:effectLst/>
                <a:latin typeface="+mn-lt"/>
                <a:ea typeface="+mn-ea"/>
                <a:cs typeface="+mn-cs"/>
              </a:rPr>
              <a:t>How your maintenance supervisor plans to repair it and plow it. How the local farmer </a:t>
            </a:r>
          </a:p>
          <a:p>
            <a:r>
              <a:rPr lang="en-US" sz="1200" kern="1200" dirty="0">
                <a:solidFill>
                  <a:schemeClr val="tx1"/>
                </a:solidFill>
                <a:effectLst/>
                <a:latin typeface="+mn-lt"/>
                <a:ea typeface="+mn-ea"/>
                <a:cs typeface="+mn-cs"/>
              </a:rPr>
              <a:t>plans to harvest his crops around it. We even called the nearby high school to </a:t>
            </a:r>
          </a:p>
          <a:p>
            <a:r>
              <a:rPr lang="en-US" sz="1200" kern="1200" dirty="0">
                <a:solidFill>
                  <a:schemeClr val="tx1"/>
                </a:solidFill>
                <a:effectLst/>
                <a:latin typeface="+mn-lt"/>
                <a:ea typeface="+mn-ea"/>
                <a:cs typeface="+mn-cs"/>
              </a:rPr>
              <a:t>make sure the driver’s </a:t>
            </a:r>
            <a:r>
              <a:rPr lang="en-US" sz="1200" kern="1200" dirty="0" err="1">
                <a:solidFill>
                  <a:schemeClr val="tx1"/>
                </a:solidFill>
                <a:effectLst/>
                <a:latin typeface="+mn-lt"/>
                <a:ea typeface="+mn-ea"/>
                <a:cs typeface="+mn-cs"/>
              </a:rPr>
              <a:t>ed</a:t>
            </a:r>
            <a:r>
              <a:rPr lang="en-US" sz="1200" kern="1200" dirty="0">
                <a:solidFill>
                  <a:schemeClr val="tx1"/>
                </a:solidFill>
                <a:effectLst/>
                <a:latin typeface="+mn-lt"/>
                <a:ea typeface="+mn-ea"/>
                <a:cs typeface="+mn-cs"/>
              </a:rPr>
              <a:t> teachers remember to take their students through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had the right chemistry of traffic flow and balance and a great design and that </a:t>
            </a:r>
          </a:p>
          <a:p>
            <a:r>
              <a:rPr lang="en-US" sz="1200" kern="1200" dirty="0">
                <a:solidFill>
                  <a:schemeClr val="tx1"/>
                </a:solidFill>
                <a:effectLst/>
                <a:latin typeface="+mn-lt"/>
                <a:ea typeface="+mn-ea"/>
                <a:cs typeface="+mn-cs"/>
              </a:rPr>
              <a:t>made this a great location for KDOT’s first roundabout. </a:t>
            </a:r>
          </a:p>
          <a:p>
            <a:pPr lvl="1"/>
            <a:endParaRPr lang="en-US" baseline="0" dirty="0"/>
          </a:p>
          <a:p>
            <a:pPr lvl="1"/>
            <a:endParaRPr lang="en-US" baseline="0"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28</a:t>
            </a:fld>
            <a:endParaRPr lang="en-US"/>
          </a:p>
        </p:txBody>
      </p:sp>
    </p:spTree>
    <p:extLst>
      <p:ext uri="{BB962C8B-B14F-4D97-AF65-F5344CB8AC3E}">
        <p14:creationId xmlns:p14="http://schemas.microsoft.com/office/powerpoint/2010/main" val="112638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a:t>
            </a:r>
          </a:p>
          <a:p>
            <a:endParaRPr lang="en-US" dirty="0"/>
          </a:p>
          <a:p>
            <a:r>
              <a:rPr lang="en-US" dirty="0"/>
              <a:t>I am a transportation engineer who has been practicing highway design for twenty years, with a brief exception. Some of my favorite projects over the years have been the implementation of ORT, the reconstruction of Crescent Boulevard in Glen Ellyn, and the concept verification and phase ii design of Longmeadow Parkway in Kane County. </a:t>
            </a:r>
          </a:p>
        </p:txBody>
      </p:sp>
      <p:sp>
        <p:nvSpPr>
          <p:cNvPr id="4" name="Slide Number Placeholder 3"/>
          <p:cNvSpPr>
            <a:spLocks noGrp="1"/>
          </p:cNvSpPr>
          <p:nvPr>
            <p:ph type="sldNum" sz="quarter" idx="10"/>
          </p:nvPr>
        </p:nvSpPr>
        <p:spPr/>
        <p:txBody>
          <a:bodyPr/>
          <a:lstStyle/>
          <a:p>
            <a:fld id="{35838553-FE1A-664D-A267-4A35059E49ED}" type="slidenum">
              <a:rPr lang="en-US" smtClean="0"/>
              <a:t>2</a:t>
            </a:fld>
            <a:endParaRPr lang="en-US"/>
          </a:p>
        </p:txBody>
      </p:sp>
    </p:spTree>
    <p:extLst>
      <p:ext uri="{BB962C8B-B14F-4D97-AF65-F5344CB8AC3E}">
        <p14:creationId xmlns:p14="http://schemas.microsoft.com/office/powerpoint/2010/main" val="2470531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08EFCF-26BC-44D8-9617-52F1EDCAB449}"/>
              </a:ext>
            </a:extLst>
          </p:cNvPr>
          <p:cNvSpPr>
            <a:spLocks noGrp="1"/>
          </p:cNvSpPr>
          <p:nvPr>
            <p:ph type="body" idx="1"/>
          </p:nvPr>
        </p:nvSpPr>
        <p:spPr/>
        <p:txBody>
          <a:bodyPr/>
          <a:lstStyle/>
          <a:p>
            <a:pPr defTabSz="931774">
              <a:defRPr/>
            </a:pPr>
            <a:r>
              <a:rPr lang="en-US" dirty="0"/>
              <a:t>“As far as the Department’s perspective, here goes – they are a viable tool in the toolbox, but one that takes a lot more planning and public involvement due to the relative uniqueness of them to the Chicagoland area.  One thing of note is that the Department does require that if a roundabout is proposed that it is illuminated/lit.  The cost participation on the lighting is dependent upon who leads the engineering of the project.  If the Department leads the engineering on the project, the Department will pay for the construction of the lighting.  However if the project is locally initiated, that local entity will pay for the construction of the roundabout.  In both cases however, the local entity is required to own and maintain the lighting at the roundabout.”</a:t>
            </a:r>
          </a:p>
          <a:p>
            <a:endParaRPr lang="en-US" dirty="0"/>
          </a:p>
          <a:p>
            <a:r>
              <a:rPr lang="en-US" dirty="0"/>
              <a:t>To which I’d add that Jason’s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30</a:t>
            </a:fld>
            <a:endParaRPr lang="en-US"/>
          </a:p>
        </p:txBody>
      </p:sp>
    </p:spTree>
    <p:extLst>
      <p:ext uri="{BB962C8B-B14F-4D97-AF65-F5344CB8AC3E}">
        <p14:creationId xmlns:p14="http://schemas.microsoft.com/office/powerpoint/2010/main" val="3708385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31</a:t>
            </a:fld>
            <a:endParaRPr lang="en-US"/>
          </a:p>
        </p:txBody>
      </p:sp>
    </p:spTree>
    <p:extLst>
      <p:ext uri="{BB962C8B-B14F-4D97-AF65-F5344CB8AC3E}">
        <p14:creationId xmlns:p14="http://schemas.microsoft.com/office/powerpoint/2010/main" val="142493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Rather than point out our many shortcomings and a do a “lessons learned” </a:t>
            </a:r>
          </a:p>
          <a:p>
            <a:r>
              <a:rPr lang="en-US" sz="1200" kern="1200" dirty="0">
                <a:solidFill>
                  <a:schemeClr val="tx1"/>
                </a:solidFill>
                <a:effectLst/>
                <a:latin typeface="+mn-lt"/>
                <a:ea typeface="+mn-ea"/>
                <a:cs typeface="+mn-cs"/>
              </a:rPr>
              <a:t>type presentation, Matt and I decided to walk you through the </a:t>
            </a:r>
          </a:p>
          <a:p>
            <a:r>
              <a:rPr lang="en-US" sz="1200" kern="1200" dirty="0">
                <a:solidFill>
                  <a:schemeClr val="tx1"/>
                </a:solidFill>
                <a:effectLst/>
                <a:latin typeface="+mn-lt"/>
                <a:ea typeface="+mn-ea"/>
                <a:cs typeface="+mn-cs"/>
              </a:rPr>
              <a:t>Decision making process that took us from traffic signal to roundabout at this </a:t>
            </a:r>
          </a:p>
          <a:p>
            <a:r>
              <a:rPr lang="en-US" sz="1200" kern="1200" dirty="0">
                <a:solidFill>
                  <a:schemeClr val="tx1"/>
                </a:solidFill>
                <a:effectLst/>
                <a:latin typeface="+mn-lt"/>
                <a:ea typeface="+mn-ea"/>
                <a:cs typeface="+mn-cs"/>
              </a:rPr>
              <a:t>project location.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Simply because our lesson learned might not apply to you. But the thought process </a:t>
            </a:r>
          </a:p>
          <a:p>
            <a:r>
              <a:rPr lang="en-US" sz="1200" kern="1200" dirty="0">
                <a:solidFill>
                  <a:schemeClr val="tx1"/>
                </a:solidFill>
                <a:effectLst/>
                <a:latin typeface="+mn-lt"/>
                <a:ea typeface="+mn-ea"/>
                <a:cs typeface="+mn-cs"/>
              </a:rPr>
              <a:t>and logic we employed would and that is what we are here to  focus on today.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analysis and design process for the Burlington 47 roundabout is a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useful template for those agencies and communities who are new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 the implementation of roundabouts.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there are still over 90 counties in Illinois whose next roundabout will be </a:t>
            </a:r>
          </a:p>
          <a:p>
            <a:r>
              <a:rPr lang="en-US" sz="1200" kern="1200" dirty="0">
                <a:solidFill>
                  <a:schemeClr val="tx1"/>
                </a:solidFill>
                <a:effectLst/>
                <a:latin typeface="+mn-lt"/>
                <a:ea typeface="+mn-ea"/>
                <a:cs typeface="+mn-cs"/>
              </a:rPr>
              <a:t>their first and the steps you must take to implement the first one can be daunting. </a:t>
            </a:r>
          </a:p>
          <a:p>
            <a:r>
              <a:rPr lang="en-US" sz="1200" kern="1200" dirty="0">
                <a:solidFill>
                  <a:schemeClr val="tx1"/>
                </a:solidFill>
                <a:effectLst/>
                <a:latin typeface="+mn-lt"/>
                <a:ea typeface="+mn-ea"/>
                <a:cs typeface="+mn-cs"/>
              </a:rPr>
              <a:t>We hope that our experience can prove useful. Because it is really is a decision </a:t>
            </a:r>
          </a:p>
          <a:p>
            <a:r>
              <a:rPr lang="en-US" sz="1200" kern="1200" dirty="0">
                <a:solidFill>
                  <a:schemeClr val="tx1"/>
                </a:solidFill>
                <a:effectLst/>
                <a:latin typeface="+mn-lt"/>
                <a:ea typeface="+mn-ea"/>
                <a:cs typeface="+mn-cs"/>
              </a:rPr>
              <a:t>making process and employing this process may lead you in a direction you don’t expect.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no matter where you fall on the spectrum of support for the modern roundabout </a:t>
            </a:r>
          </a:p>
          <a:p>
            <a:r>
              <a:rPr lang="en-US" sz="1200" kern="1200" dirty="0">
                <a:solidFill>
                  <a:schemeClr val="tx1"/>
                </a:solidFill>
                <a:effectLst/>
                <a:latin typeface="+mn-lt"/>
                <a:ea typeface="+mn-ea"/>
                <a:cs typeface="+mn-cs"/>
              </a:rPr>
              <a:t>hopefully what we discuss here today will help you understand at least our decision to build this one</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3</a:t>
            </a:fld>
            <a:endParaRPr lang="en-US"/>
          </a:p>
        </p:txBody>
      </p:sp>
    </p:spTree>
    <p:extLst>
      <p:ext uri="{BB962C8B-B14F-4D97-AF65-F5344CB8AC3E}">
        <p14:creationId xmlns:p14="http://schemas.microsoft.com/office/powerpoint/2010/main" val="239282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MAP1</a:t>
            </a:r>
          </a:p>
          <a:p>
            <a:r>
              <a:rPr lang="en-US" dirty="0"/>
              <a:t>Ironically, the really big decision here – the one to build a roundabout – was actually made FOR us nearly as much as it was made BY us. </a:t>
            </a:r>
          </a:p>
          <a:p>
            <a:endParaRPr lang="en-US" dirty="0"/>
          </a:p>
          <a:p>
            <a:r>
              <a:rPr lang="en-US" dirty="0"/>
              <a:t>Existing intersection: two-lane roads on all four legs. Very flat, very straight, good sight distance. Existing control was a four-way stop; it had been a two-way stop until a series of severe and fatal crashes in the 1990s. Intersection location on the perimeter of Kane County suburban development meant that traffic growth was exceeding the capacity of the stop sign control. </a:t>
            </a:r>
          </a:p>
          <a:p>
            <a:r>
              <a:rPr lang="en-US" dirty="0"/>
              <a:t>The answers to our questions sometimes have little relation to the questions we ask. That was the case with this roundabout… and the question here was “</a:t>
            </a:r>
            <a:r>
              <a:rPr lang="en-US" b="1" dirty="0"/>
              <a:t>What traffic signal design </a:t>
            </a:r>
            <a:r>
              <a:rPr lang="en-US" dirty="0"/>
              <a:t>can we implement at this intersection with the money we have?”  Before this project, it took multiple special meetings to even consider building one on an IDOT route; now, it is pretty much State policy that a RAB be at least considered in every intersection design the Department undertakes.</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4</a:t>
            </a:fld>
            <a:endParaRPr lang="en-US"/>
          </a:p>
        </p:txBody>
      </p:sp>
    </p:spTree>
    <p:extLst>
      <p:ext uri="{BB962C8B-B14F-4D97-AF65-F5344CB8AC3E}">
        <p14:creationId xmlns:p14="http://schemas.microsoft.com/office/powerpoint/2010/main" val="412756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MAP2</a:t>
            </a:r>
          </a:p>
          <a:p>
            <a:endParaRPr lang="en-US" dirty="0"/>
          </a:p>
          <a:p>
            <a:r>
              <a:rPr lang="en-US" dirty="0"/>
              <a:t>The purposes of the project were 1) to provide a modestly-priced improvement, preferably using SRA criteria; 2) to maintain the excellent safety record of the existing intersection; 3) to provide a significant improvement in capacity over the existing four-way stop. </a:t>
            </a:r>
          </a:p>
        </p:txBody>
      </p:sp>
      <p:sp>
        <p:nvSpPr>
          <p:cNvPr id="4" name="Slide Number Placeholder 3"/>
          <p:cNvSpPr>
            <a:spLocks noGrp="1"/>
          </p:cNvSpPr>
          <p:nvPr>
            <p:ph type="sldNum" sz="quarter" idx="10"/>
          </p:nvPr>
        </p:nvSpPr>
        <p:spPr/>
        <p:txBody>
          <a:bodyPr/>
          <a:lstStyle/>
          <a:p>
            <a:fld id="{35838553-FE1A-664D-A267-4A35059E49ED}" type="slidenum">
              <a:rPr lang="en-US" smtClean="0"/>
              <a:t>5</a:t>
            </a:fld>
            <a:endParaRPr lang="en-US"/>
          </a:p>
        </p:txBody>
      </p:sp>
    </p:spTree>
    <p:extLst>
      <p:ext uri="{BB962C8B-B14F-4D97-AF65-F5344CB8AC3E}">
        <p14:creationId xmlns:p14="http://schemas.microsoft.com/office/powerpoint/2010/main" val="146844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MAP2</a:t>
            </a:r>
          </a:p>
          <a:p>
            <a:endParaRPr lang="en-US" dirty="0"/>
          </a:p>
          <a:p>
            <a:endParaRPr lang="en-US" dirty="0"/>
          </a:p>
          <a:p>
            <a:r>
              <a:rPr lang="en-US" dirty="0"/>
              <a:t>The traffic signal concept suffered from a number of disadvantages –</a:t>
            </a:r>
          </a:p>
          <a:p>
            <a:endParaRPr lang="en-US" dirty="0"/>
          </a:p>
          <a:p>
            <a:pPr defTabSz="931774">
              <a:defRPr/>
            </a:pPr>
            <a:r>
              <a:rPr lang="en-US" dirty="0"/>
              <a:t>SAFETY: The one good thing about the four-way stop is that it was safe, with 9 crashes in 5 years. Before that, it was a two-way stop – and the safety record of the two-way stop is WHY it became a four-way stop. A traffic signal threatened to restore some of the conditions (particularly high speed on the approaches) which made the signal unsafe in the first place. </a:t>
            </a:r>
          </a:p>
          <a:p>
            <a:pPr defTabSz="931774">
              <a:defRPr/>
            </a:pPr>
            <a:endParaRPr lang="en-US" dirty="0"/>
          </a:p>
          <a:p>
            <a:pPr defTabSz="931774">
              <a:defRPr/>
            </a:pPr>
            <a:r>
              <a:rPr lang="en-US" dirty="0"/>
              <a:t>OPERATIONS: The traffic signal was challenged by the fact that three competing movements (NE-bound left, SW bound through, SE bound through) were comparably large in the peak period. With only one of these allowed to go at a time, the signal didn’t operate very well. It was also necessary to provide auxiliary lanes for every turning movement – even though several of them counted in the single digits. Design volumes were not quite large enough for multiple through lanes – which would have tremendously exceeded the project budget – but the single lanes required relatively large shares of green time in the IDS. Two movements actually recorded an LOS of D – a design exception (albeit one we’d worry far less about today than during the design effort). </a:t>
            </a:r>
          </a:p>
          <a:p>
            <a:pPr defTabSz="931774">
              <a:defRPr/>
            </a:pPr>
            <a:endParaRPr lang="en-US" dirty="0"/>
          </a:p>
          <a:p>
            <a:pPr defTabSz="931774">
              <a:defRPr/>
            </a:pPr>
            <a:r>
              <a:rPr lang="en-US" dirty="0"/>
              <a:t>COST – The design expanded as new issues were identified and addressed, until the final cost doubled to over $3 million. </a:t>
            </a:r>
          </a:p>
          <a:p>
            <a:pPr defTabSz="931774">
              <a:defRPr/>
            </a:pPr>
            <a:endParaRPr lang="en-US" dirty="0"/>
          </a:p>
          <a:p>
            <a:pPr defTabSz="931774">
              <a:defRPr/>
            </a:pPr>
            <a:r>
              <a:rPr lang="en-US" dirty="0"/>
              <a:t>ENVIRONMENTAL IMPACT: Large areas of little-used pavement were necessary to provide the turn lanes, shoulders and intersection area. The ground is so flat that ditches large enough to handle the runoff were not sloped enough to convey runoff. </a:t>
            </a:r>
          </a:p>
          <a:p>
            <a:endParaRPr lang="en-US" dirty="0"/>
          </a:p>
          <a:p>
            <a:endParaRPr lang="en-US" dirty="0"/>
          </a:p>
          <a:p>
            <a:r>
              <a:rPr lang="en-US" dirty="0"/>
              <a:t>By the time the final geometry had been approved, the cost of the project had nearly doubled over initial estimates – well beyond what was covered by the CMAQ grant.</a:t>
            </a:r>
          </a:p>
          <a:p>
            <a:endParaRPr lang="en-US" dirty="0"/>
          </a:p>
          <a:p>
            <a:r>
              <a:rPr lang="en-US" dirty="0"/>
              <a:t>It took us eighteen months to realize that we weren’t thinking big enough – that a traffic signal wasn’t the right solution here. That waste of time and energy was perhaps the biggest failing we encountered on this project.</a:t>
            </a:r>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6</a:t>
            </a:fld>
            <a:endParaRPr lang="en-US"/>
          </a:p>
        </p:txBody>
      </p:sp>
    </p:spTree>
    <p:extLst>
      <p:ext uri="{BB962C8B-B14F-4D97-AF65-F5344CB8AC3E}">
        <p14:creationId xmlns:p14="http://schemas.microsoft.com/office/powerpoint/2010/main" val="288338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MAP3</a:t>
            </a:r>
          </a:p>
          <a:p>
            <a:pPr defTabSz="931774">
              <a:defRPr/>
            </a:pPr>
            <a:endParaRPr lang="en-US" dirty="0"/>
          </a:p>
          <a:p>
            <a:pPr defTabSz="931774">
              <a:defRPr/>
            </a:pPr>
            <a:r>
              <a:rPr lang="en-US" dirty="0"/>
              <a:t>At the time I recommended the use of a roundabout, I had no real idea how to design one. My initial attempts were pretty weak. But I kept working on it, and as I learned more about roundabout geometry I also learned more about the benefits of a RAB. And I was surprised by what I found.</a:t>
            </a:r>
          </a:p>
          <a:p>
            <a:pPr defTabSz="931774">
              <a:defRPr/>
            </a:pPr>
            <a:endParaRPr lang="en-US" dirty="0"/>
          </a:p>
          <a:p>
            <a:pPr defTabSz="931774">
              <a:defRPr/>
            </a:pPr>
            <a:endParaRPr lang="en-US" dirty="0"/>
          </a:p>
          <a:p>
            <a:pPr defTabSz="931774">
              <a:defRPr/>
            </a:pPr>
            <a:endParaRPr lang="en-US" dirty="0"/>
          </a:p>
          <a:p>
            <a:pPr defTabSz="931774">
              <a:defRPr/>
            </a:pPr>
            <a:r>
              <a:rPr lang="en-US" dirty="0"/>
              <a:t>SAFETY:  By comparison to the traffic signal issues, the RAB basically took the four-way stop and… kind of converted it into a four-way ROLLING stop. So driver expectations and behavior was similar, but the design was more efficient. </a:t>
            </a:r>
          </a:p>
          <a:p>
            <a:pPr defTabSz="931774">
              <a:defRPr/>
            </a:pPr>
            <a:endParaRPr lang="en-US" dirty="0"/>
          </a:p>
          <a:p>
            <a:pPr defTabSz="931774">
              <a:defRPr/>
            </a:pPr>
            <a:r>
              <a:rPr lang="en-US" dirty="0"/>
              <a:t>OPERATIONS: Remember the key competing movements which hampered the traffic signal? A roundabout can handle them simultaneously. As we modeled the roundabout, we found that the approaches to the intersection – which required three lanes for the traffic signal design – could be handled with a single traffic lane as a roundabout.</a:t>
            </a:r>
          </a:p>
          <a:p>
            <a:pPr defTabSz="931774">
              <a:defRPr/>
            </a:pPr>
            <a:endParaRPr lang="en-US" dirty="0"/>
          </a:p>
          <a:p>
            <a:pPr defTabSz="931774">
              <a:defRPr/>
            </a:pPr>
            <a:r>
              <a:rPr lang="en-US" dirty="0"/>
              <a:t>COST – The effective design speed of the roundabout – 25 mph – meant that long approaches were no longer needed. With long three-lane approaches replaced by shorter, single-lane approaches, the cost of the improvement was reduced by a million dollars, to 1.95 million.</a:t>
            </a:r>
          </a:p>
          <a:p>
            <a:pPr defTabSz="931774">
              <a:defRPr/>
            </a:pPr>
            <a:endParaRPr lang="en-US" dirty="0"/>
          </a:p>
          <a:p>
            <a:pPr defTabSz="931774">
              <a:defRPr/>
            </a:pPr>
            <a:r>
              <a:rPr lang="en-US" dirty="0"/>
              <a:t>ENVIRONMENTAL IMPACT: Less pavement, less cost – less impact to the environment. There was even the opportunity to replace intersection pavement with an environmentally-friendly landscaped circle island. </a:t>
            </a:r>
          </a:p>
          <a:p>
            <a:pPr defTabSz="931774">
              <a:defRPr/>
            </a:pPr>
            <a:endParaRPr lang="en-US" dirty="0"/>
          </a:p>
          <a:p>
            <a:pPr defTabSz="931774">
              <a:defRPr/>
            </a:pPr>
            <a:r>
              <a:rPr lang="en-US" dirty="0"/>
              <a:t>…. The only issue was the fear of the unknown.</a:t>
            </a:r>
          </a:p>
          <a:p>
            <a:pPr defTabSz="931774">
              <a:defRPr/>
            </a:pPr>
            <a:endParaRPr lang="en-US" dirty="0"/>
          </a:p>
          <a:p>
            <a:pPr defTabSz="931774">
              <a:defRPr/>
            </a:pPr>
            <a:r>
              <a:rPr lang="en-US" dirty="0"/>
              <a:t>The decisions made by the County on the Burlington/47 roundabout were made based on research, peer review and coordination rather than experience. This made the entire process, from conception to completion, something of a leap of faith. We believe that the lessons we learned from our roundabout may not be the least bit applicable to yours – but the preparation, consideration, research and engineering will be highly relevant.</a:t>
            </a:r>
          </a:p>
          <a:p>
            <a:pPr defTabSz="931774">
              <a:defRPr/>
            </a:pPr>
            <a:endParaRPr lang="en-US" dirty="0"/>
          </a:p>
          <a:p>
            <a:pPr defTabSz="931774">
              <a:defRPr/>
            </a:pPr>
            <a:r>
              <a:rPr lang="en-US" dirty="0"/>
              <a:t>Having seen the RAB in operation for a year now, we can say that the most important factors in our success were: our consideration of a range of outcomes, rather than a fixed value (e.g. “2030 Projections”), and our knowledge of what the key issues were in each phase of implementation. We advise other counties looking at this kind of work to own it and to understand it thoroughly. An outsider solution will disappoint you and the people you represent.</a:t>
            </a:r>
          </a:p>
          <a:p>
            <a:pPr defTabSz="931774">
              <a:defRPr/>
            </a:pPr>
            <a:endParaRPr lang="en-US" dirty="0"/>
          </a:p>
          <a:p>
            <a:pPr defTabSz="931774">
              <a:defRPr/>
            </a:pPr>
            <a:r>
              <a:rPr lang="en-US" dirty="0"/>
              <a:t>A key issue in defining the scope of our roundabout was the issue of traffic projections. The issue of backups at the four-way stop was incontrovertible – they were happening in both peak periods in front of me. I personally timed the delay using a stopwatch. The more difficult issue was future growth. During Phase II design, this area of Kane County was developing very rapidly, and traffic volumes were expected to double by 2030.</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7</a:t>
            </a:fld>
            <a:endParaRPr lang="en-US"/>
          </a:p>
        </p:txBody>
      </p:sp>
    </p:spTree>
    <p:extLst>
      <p:ext uri="{BB962C8B-B14F-4D97-AF65-F5344CB8AC3E}">
        <p14:creationId xmlns:p14="http://schemas.microsoft.com/office/powerpoint/2010/main" val="311120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MAP4</a:t>
            </a:r>
          </a:p>
          <a:p>
            <a:pPr defTabSz="931774">
              <a:defRPr/>
            </a:pPr>
            <a:endParaRPr lang="en-US" dirty="0"/>
          </a:p>
          <a:p>
            <a:pPr defTabSz="931774">
              <a:defRPr/>
            </a:pPr>
            <a:r>
              <a:rPr lang="en-US" dirty="0"/>
              <a:t>Huge growth was forecast. </a:t>
            </a:r>
          </a:p>
          <a:p>
            <a:pPr defTabSz="931774">
              <a:defRPr/>
            </a:pPr>
            <a:endParaRPr lang="en-US" dirty="0"/>
          </a:p>
          <a:p>
            <a:pPr defTabSz="931774">
              <a:defRPr/>
            </a:pPr>
            <a:r>
              <a:rPr lang="en-US" dirty="0"/>
              <a:t>It’s important to understand why this kind of growth was such a concern for the roundabout…</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5838553-FE1A-664D-A267-4A35059E49ED}" type="slidenum">
              <a:rPr lang="en-US" smtClean="0"/>
              <a:t>8</a:t>
            </a:fld>
            <a:endParaRPr lang="en-US"/>
          </a:p>
        </p:txBody>
      </p:sp>
    </p:spTree>
    <p:extLst>
      <p:ext uri="{BB962C8B-B14F-4D97-AF65-F5344CB8AC3E}">
        <p14:creationId xmlns:p14="http://schemas.microsoft.com/office/powerpoint/2010/main" val="1682267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264" y="2904646"/>
            <a:ext cx="5289152" cy="3966864"/>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607190" cy="3426460"/>
          </a:xfrm>
          <a:prstGeom prst="rect">
            <a:avLst/>
          </a:prstGeom>
        </p:spPr>
      </p:pic>
      <p:sp>
        <p:nvSpPr>
          <p:cNvPr id="10" name="Rectangle 9"/>
          <p:cNvSpPr/>
          <p:nvPr userDrawn="1"/>
        </p:nvSpPr>
        <p:spPr>
          <a:xfrm>
            <a:off x="0" y="-7638"/>
            <a:ext cx="6714964" cy="3467718"/>
          </a:xfrm>
          <a:prstGeom prst="rect">
            <a:avLst/>
          </a:prstGeom>
          <a:solidFill>
            <a:srgbClr val="005BB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p:txBody>
      </p:sp>
      <p:pic>
        <p:nvPicPr>
          <p:cNvPr id="11" name="Picture 10" descr="PPT 45 bars.png"/>
          <p:cNvPicPr>
            <a:picLocks noChangeAspect="1"/>
          </p:cNvPicPr>
          <p:nvPr userDrawn="1"/>
        </p:nvPicPr>
        <p:blipFill rotWithShape="1">
          <a:blip r:embed="rId4" cstate="screen">
            <a:extLst>
              <a:ext uri="{28A0092B-C50C-407E-A947-70E740481C1C}">
                <a14:useLocalDpi xmlns:a14="http://schemas.microsoft.com/office/drawing/2010/main"/>
              </a:ext>
            </a:extLst>
          </a:blip>
          <a:srcRect l="18349" b="13768"/>
          <a:stretch/>
        </p:blipFill>
        <p:spPr>
          <a:xfrm>
            <a:off x="4735902" y="316434"/>
            <a:ext cx="8658221" cy="6858001"/>
          </a:xfrm>
          <a:prstGeom prst="rect">
            <a:avLst/>
          </a:prstGeom>
        </p:spPr>
      </p:pic>
      <p:sp>
        <p:nvSpPr>
          <p:cNvPr id="12" name="Freeform 11"/>
          <p:cNvSpPr/>
          <p:nvPr userDrawn="1"/>
        </p:nvSpPr>
        <p:spPr>
          <a:xfrm>
            <a:off x="0" y="251460"/>
            <a:ext cx="3200400" cy="6412230"/>
          </a:xfrm>
          <a:custGeom>
            <a:avLst/>
            <a:gdLst>
              <a:gd name="connsiteX0" fmla="*/ 194310 w 3394710"/>
              <a:gd name="connsiteY0" fmla="*/ 11430 h 6412230"/>
              <a:gd name="connsiteX1" fmla="*/ 3394710 w 3394710"/>
              <a:gd name="connsiteY1" fmla="*/ 3211830 h 6412230"/>
              <a:gd name="connsiteX2" fmla="*/ 194310 w 3394710"/>
              <a:gd name="connsiteY2" fmla="*/ 6412230 h 6412230"/>
              <a:gd name="connsiteX3" fmla="*/ 194310 w 3394710"/>
              <a:gd name="connsiteY3" fmla="*/ 0 h 6412230"/>
              <a:gd name="connsiteX4" fmla="*/ 0 w 3394710"/>
              <a:gd name="connsiteY4" fmla="*/ 0 h 6412230"/>
              <a:gd name="connsiteX5" fmla="*/ 194310 w 3394710"/>
              <a:gd name="connsiteY5" fmla="*/ 11430 h 6412230"/>
              <a:gd name="connsiteX0" fmla="*/ 0 w 3200400"/>
              <a:gd name="connsiteY0" fmla="*/ 11430 h 6412230"/>
              <a:gd name="connsiteX1" fmla="*/ 3200400 w 3200400"/>
              <a:gd name="connsiteY1" fmla="*/ 3211830 h 6412230"/>
              <a:gd name="connsiteX2" fmla="*/ 0 w 3200400"/>
              <a:gd name="connsiteY2" fmla="*/ 6412230 h 6412230"/>
              <a:gd name="connsiteX3" fmla="*/ 0 w 3200400"/>
              <a:gd name="connsiteY3" fmla="*/ 0 h 6412230"/>
              <a:gd name="connsiteX4" fmla="*/ 0 w 3200400"/>
              <a:gd name="connsiteY4" fmla="*/ 11430 h 64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6412230">
                <a:moveTo>
                  <a:pt x="0" y="11430"/>
                </a:moveTo>
                <a:lnTo>
                  <a:pt x="3200400" y="3211830"/>
                </a:lnTo>
                <a:lnTo>
                  <a:pt x="0" y="6412230"/>
                </a:lnTo>
                <a:lnTo>
                  <a:pt x="0" y="0"/>
                </a:lnTo>
                <a:lnTo>
                  <a:pt x="0" y="1143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userDrawn="1"/>
        </p:nvSpPr>
        <p:spPr>
          <a:xfrm>
            <a:off x="3201006" y="-4697"/>
            <a:ext cx="6000750" cy="6873265"/>
          </a:xfrm>
          <a:custGeom>
            <a:avLst/>
            <a:gdLst>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10" fmla="*/ 3451860 w 6000750"/>
              <a:gd name="connsiteY10"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10" fmla="*/ 4714603 w 6000750"/>
              <a:gd name="connsiteY10" fmla="*/ 500742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8" fmla="*/ 3451860 w 6000750"/>
              <a:gd name="connsiteY8" fmla="*/ 0 h 6892290"/>
              <a:gd name="connsiteX9" fmla="*/ 3451860 w 6000750"/>
              <a:gd name="connsiteY9" fmla="*/ 0 h 6892290"/>
              <a:gd name="connsiteX0" fmla="*/ 3463290 w 6000750"/>
              <a:gd name="connsiteY0" fmla="*/ 132588 h 7002018"/>
              <a:gd name="connsiteX1" fmla="*/ 0 w 6000750"/>
              <a:gd name="connsiteY1" fmla="*/ 3595878 h 7002018"/>
              <a:gd name="connsiteX2" fmla="*/ 3406140 w 6000750"/>
              <a:gd name="connsiteY2" fmla="*/ 7002018 h 7002018"/>
              <a:gd name="connsiteX3" fmla="*/ 3566160 w 6000750"/>
              <a:gd name="connsiteY3" fmla="*/ 7002018 h 7002018"/>
              <a:gd name="connsiteX4" fmla="*/ 6000750 w 6000750"/>
              <a:gd name="connsiteY4" fmla="*/ 7002018 h 7002018"/>
              <a:gd name="connsiteX5" fmla="*/ 6000750 w 6000750"/>
              <a:gd name="connsiteY5" fmla="*/ 6899148 h 7002018"/>
              <a:gd name="connsiteX6" fmla="*/ 6000750 w 6000750"/>
              <a:gd name="connsiteY6" fmla="*/ 109728 h 7002018"/>
              <a:gd name="connsiteX7" fmla="*/ 5600700 w 6000750"/>
              <a:gd name="connsiteY7" fmla="*/ 109728 h 7002018"/>
              <a:gd name="connsiteX8" fmla="*/ 3451860 w 6000750"/>
              <a:gd name="connsiteY8" fmla="*/ 109728 h 7002018"/>
              <a:gd name="connsiteX9" fmla="*/ 4137660 w 6000750"/>
              <a:gd name="connsiteY9" fmla="*/ 0 h 7002018"/>
              <a:gd name="connsiteX0" fmla="*/ 3463290 w 6000750"/>
              <a:gd name="connsiteY0" fmla="*/ 153863 h 7023293"/>
              <a:gd name="connsiteX1" fmla="*/ 0 w 6000750"/>
              <a:gd name="connsiteY1" fmla="*/ 3617153 h 7023293"/>
              <a:gd name="connsiteX2" fmla="*/ 3406140 w 6000750"/>
              <a:gd name="connsiteY2" fmla="*/ 7023293 h 7023293"/>
              <a:gd name="connsiteX3" fmla="*/ 3566160 w 6000750"/>
              <a:gd name="connsiteY3" fmla="*/ 7023293 h 7023293"/>
              <a:gd name="connsiteX4" fmla="*/ 6000750 w 6000750"/>
              <a:gd name="connsiteY4" fmla="*/ 7023293 h 7023293"/>
              <a:gd name="connsiteX5" fmla="*/ 6000750 w 6000750"/>
              <a:gd name="connsiteY5" fmla="*/ 6920423 h 7023293"/>
              <a:gd name="connsiteX6" fmla="*/ 6000750 w 6000750"/>
              <a:gd name="connsiteY6" fmla="*/ 131003 h 7023293"/>
              <a:gd name="connsiteX7" fmla="*/ 5600700 w 6000750"/>
              <a:gd name="connsiteY7" fmla="*/ 131003 h 7023293"/>
              <a:gd name="connsiteX8" fmla="*/ 4521708 w 6000750"/>
              <a:gd name="connsiteY8" fmla="*/ 2987 h 7023293"/>
              <a:gd name="connsiteX9" fmla="*/ 4137660 w 6000750"/>
              <a:gd name="connsiteY9" fmla="*/ 21275 h 7023293"/>
              <a:gd name="connsiteX0" fmla="*/ 3463290 w 6000750"/>
              <a:gd name="connsiteY0" fmla="*/ 132588 h 7002018"/>
              <a:gd name="connsiteX1" fmla="*/ 0 w 6000750"/>
              <a:gd name="connsiteY1" fmla="*/ 3595878 h 7002018"/>
              <a:gd name="connsiteX2" fmla="*/ 3406140 w 6000750"/>
              <a:gd name="connsiteY2" fmla="*/ 7002018 h 7002018"/>
              <a:gd name="connsiteX3" fmla="*/ 3566160 w 6000750"/>
              <a:gd name="connsiteY3" fmla="*/ 7002018 h 7002018"/>
              <a:gd name="connsiteX4" fmla="*/ 6000750 w 6000750"/>
              <a:gd name="connsiteY4" fmla="*/ 7002018 h 7002018"/>
              <a:gd name="connsiteX5" fmla="*/ 6000750 w 6000750"/>
              <a:gd name="connsiteY5" fmla="*/ 6899148 h 7002018"/>
              <a:gd name="connsiteX6" fmla="*/ 6000750 w 6000750"/>
              <a:gd name="connsiteY6" fmla="*/ 109728 h 7002018"/>
              <a:gd name="connsiteX7" fmla="*/ 5600700 w 6000750"/>
              <a:gd name="connsiteY7" fmla="*/ 109728 h 7002018"/>
              <a:gd name="connsiteX8" fmla="*/ 4137660 w 6000750"/>
              <a:gd name="connsiteY8" fmla="*/ 0 h 7002018"/>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7" fmla="*/ 5600700 w 6000750"/>
              <a:gd name="connsiteY7"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3566160 w 6000750"/>
              <a:gd name="connsiteY3" fmla="*/ 6892290 h 6892290"/>
              <a:gd name="connsiteX4" fmla="*/ 6000750 w 6000750"/>
              <a:gd name="connsiteY4" fmla="*/ 6892290 h 6892290"/>
              <a:gd name="connsiteX5" fmla="*/ 6000750 w 6000750"/>
              <a:gd name="connsiteY5" fmla="*/ 6789420 h 6892290"/>
              <a:gd name="connsiteX6" fmla="*/ 6000750 w 6000750"/>
              <a:gd name="connsiteY6" fmla="*/ 0 h 6892290"/>
              <a:gd name="connsiteX0" fmla="*/ 3463290 w 6000750"/>
              <a:gd name="connsiteY0" fmla="*/ 22860 h 6892290"/>
              <a:gd name="connsiteX1" fmla="*/ 0 w 6000750"/>
              <a:gd name="connsiteY1" fmla="*/ 3486150 h 6892290"/>
              <a:gd name="connsiteX2" fmla="*/ 3406140 w 6000750"/>
              <a:gd name="connsiteY2" fmla="*/ 6892290 h 6892290"/>
              <a:gd name="connsiteX3" fmla="*/ 6000750 w 6000750"/>
              <a:gd name="connsiteY3" fmla="*/ 6892290 h 6892290"/>
              <a:gd name="connsiteX4" fmla="*/ 6000750 w 6000750"/>
              <a:gd name="connsiteY4" fmla="*/ 6789420 h 6892290"/>
              <a:gd name="connsiteX5" fmla="*/ 6000750 w 6000750"/>
              <a:gd name="connsiteY5" fmla="*/ 0 h 6892290"/>
              <a:gd name="connsiteX0" fmla="*/ 3463290 w 6001279"/>
              <a:gd name="connsiteY0" fmla="*/ 0 h 7239382"/>
              <a:gd name="connsiteX1" fmla="*/ 0 w 6001279"/>
              <a:gd name="connsiteY1" fmla="*/ 3463290 h 7239382"/>
              <a:gd name="connsiteX2" fmla="*/ 3406140 w 6001279"/>
              <a:gd name="connsiteY2" fmla="*/ 6869430 h 7239382"/>
              <a:gd name="connsiteX3" fmla="*/ 6000750 w 6001279"/>
              <a:gd name="connsiteY3" fmla="*/ 6869430 h 7239382"/>
              <a:gd name="connsiteX4" fmla="*/ 6000750 w 6001279"/>
              <a:gd name="connsiteY4" fmla="*/ 6766560 h 7239382"/>
              <a:gd name="connsiteX5" fmla="*/ 5993606 w 6001279"/>
              <a:gd name="connsiteY5" fmla="*/ 755809 h 7239382"/>
              <a:gd name="connsiteX0" fmla="*/ 3463290 w 6229371"/>
              <a:gd name="connsiteY0" fmla="*/ 0 h 7263675"/>
              <a:gd name="connsiteX1" fmla="*/ 0 w 6229371"/>
              <a:gd name="connsiteY1" fmla="*/ 3463290 h 7263675"/>
              <a:gd name="connsiteX2" fmla="*/ 3406140 w 6229371"/>
              <a:gd name="connsiteY2" fmla="*/ 6869430 h 7263675"/>
              <a:gd name="connsiteX3" fmla="*/ 6000750 w 6229371"/>
              <a:gd name="connsiteY3" fmla="*/ 6869430 h 7263675"/>
              <a:gd name="connsiteX4" fmla="*/ 6000750 w 6229371"/>
              <a:gd name="connsiteY4" fmla="*/ 6766560 h 7263675"/>
              <a:gd name="connsiteX5" fmla="*/ 6229350 w 6229371"/>
              <a:gd name="connsiteY5" fmla="*/ 427196 h 7263675"/>
              <a:gd name="connsiteX0" fmla="*/ 3463290 w 6229371"/>
              <a:gd name="connsiteY0" fmla="*/ 0 h 7263675"/>
              <a:gd name="connsiteX1" fmla="*/ 0 w 6229371"/>
              <a:gd name="connsiteY1" fmla="*/ 3463290 h 7263675"/>
              <a:gd name="connsiteX2" fmla="*/ 3406140 w 6229371"/>
              <a:gd name="connsiteY2" fmla="*/ 6869430 h 7263675"/>
              <a:gd name="connsiteX3" fmla="*/ 6000750 w 6229371"/>
              <a:gd name="connsiteY3" fmla="*/ 6869430 h 7263675"/>
              <a:gd name="connsiteX4" fmla="*/ 6000750 w 6229371"/>
              <a:gd name="connsiteY4" fmla="*/ 6766560 h 7263675"/>
              <a:gd name="connsiteX5" fmla="*/ 6229350 w 6229371"/>
              <a:gd name="connsiteY5" fmla="*/ 427196 h 7263675"/>
              <a:gd name="connsiteX0" fmla="*/ 3463290 w 6660197"/>
              <a:gd name="connsiteY0" fmla="*/ 0 h 6903941"/>
              <a:gd name="connsiteX1" fmla="*/ 0 w 6660197"/>
              <a:gd name="connsiteY1" fmla="*/ 3463290 h 6903941"/>
              <a:gd name="connsiteX2" fmla="*/ 3406140 w 6660197"/>
              <a:gd name="connsiteY2" fmla="*/ 6869430 h 6903941"/>
              <a:gd name="connsiteX3" fmla="*/ 6000750 w 6660197"/>
              <a:gd name="connsiteY3" fmla="*/ 6869430 h 6903941"/>
              <a:gd name="connsiteX4" fmla="*/ 6657975 w 6660197"/>
              <a:gd name="connsiteY4" fmla="*/ 6130766 h 6903941"/>
              <a:gd name="connsiteX5" fmla="*/ 6229350 w 6660197"/>
              <a:gd name="connsiteY5" fmla="*/ 427196 h 6903941"/>
              <a:gd name="connsiteX0" fmla="*/ 3463290 w 6274419"/>
              <a:gd name="connsiteY0" fmla="*/ 0 h 6869430"/>
              <a:gd name="connsiteX1" fmla="*/ 0 w 6274419"/>
              <a:gd name="connsiteY1" fmla="*/ 3463290 h 6869430"/>
              <a:gd name="connsiteX2" fmla="*/ 3406140 w 6274419"/>
              <a:gd name="connsiteY2" fmla="*/ 6869430 h 6869430"/>
              <a:gd name="connsiteX3" fmla="*/ 6000750 w 6274419"/>
              <a:gd name="connsiteY3" fmla="*/ 6869430 h 6869430"/>
              <a:gd name="connsiteX4" fmla="*/ 6229350 w 6274419"/>
              <a:gd name="connsiteY4" fmla="*/ 427196 h 6869430"/>
              <a:gd name="connsiteX0" fmla="*/ 3463290 w 6274419"/>
              <a:gd name="connsiteY0" fmla="*/ 0 h 7498948"/>
              <a:gd name="connsiteX1" fmla="*/ 0 w 6274419"/>
              <a:gd name="connsiteY1" fmla="*/ 3463290 h 7498948"/>
              <a:gd name="connsiteX2" fmla="*/ 3406140 w 6274419"/>
              <a:gd name="connsiteY2" fmla="*/ 6869430 h 7498948"/>
              <a:gd name="connsiteX3" fmla="*/ 6000750 w 6274419"/>
              <a:gd name="connsiteY3" fmla="*/ 6869430 h 7498948"/>
              <a:gd name="connsiteX4" fmla="*/ 6229350 w 6274419"/>
              <a:gd name="connsiteY4" fmla="*/ 427196 h 7498948"/>
              <a:gd name="connsiteX0" fmla="*/ 3463290 w 6274419"/>
              <a:gd name="connsiteY0" fmla="*/ 0 h 7121736"/>
              <a:gd name="connsiteX1" fmla="*/ 0 w 6274419"/>
              <a:gd name="connsiteY1" fmla="*/ 3463290 h 7121736"/>
              <a:gd name="connsiteX2" fmla="*/ 3406140 w 6274419"/>
              <a:gd name="connsiteY2" fmla="*/ 6869430 h 7121736"/>
              <a:gd name="connsiteX3" fmla="*/ 6000750 w 6274419"/>
              <a:gd name="connsiteY3" fmla="*/ 6869430 h 7121736"/>
              <a:gd name="connsiteX4" fmla="*/ 6229350 w 6274419"/>
              <a:gd name="connsiteY4" fmla="*/ 427196 h 7121736"/>
              <a:gd name="connsiteX0" fmla="*/ 3463290 w 6274419"/>
              <a:gd name="connsiteY0" fmla="*/ 0 h 6869430"/>
              <a:gd name="connsiteX1" fmla="*/ 0 w 6274419"/>
              <a:gd name="connsiteY1" fmla="*/ 3463290 h 6869430"/>
              <a:gd name="connsiteX2" fmla="*/ 3406140 w 6274419"/>
              <a:gd name="connsiteY2" fmla="*/ 6869430 h 6869430"/>
              <a:gd name="connsiteX3" fmla="*/ 6000750 w 6274419"/>
              <a:gd name="connsiteY3" fmla="*/ 6869430 h 6869430"/>
              <a:gd name="connsiteX4" fmla="*/ 6229350 w 6274419"/>
              <a:gd name="connsiteY4" fmla="*/ 427196 h 6869430"/>
              <a:gd name="connsiteX0" fmla="*/ 3463290 w 6252276"/>
              <a:gd name="connsiteY0" fmla="*/ 0 h 6869430"/>
              <a:gd name="connsiteX1" fmla="*/ 0 w 6252276"/>
              <a:gd name="connsiteY1" fmla="*/ 3463290 h 6869430"/>
              <a:gd name="connsiteX2" fmla="*/ 3406140 w 6252276"/>
              <a:gd name="connsiteY2" fmla="*/ 6869430 h 6869430"/>
              <a:gd name="connsiteX3" fmla="*/ 6000750 w 6252276"/>
              <a:gd name="connsiteY3" fmla="*/ 6869430 h 6869430"/>
              <a:gd name="connsiteX4" fmla="*/ 6229350 w 6252276"/>
              <a:gd name="connsiteY4" fmla="*/ 427196 h 6869430"/>
              <a:gd name="connsiteX0" fmla="*/ 3463290 w 6229350"/>
              <a:gd name="connsiteY0" fmla="*/ 0 h 6869430"/>
              <a:gd name="connsiteX1" fmla="*/ 0 w 6229350"/>
              <a:gd name="connsiteY1" fmla="*/ 3463290 h 6869430"/>
              <a:gd name="connsiteX2" fmla="*/ 3406140 w 6229350"/>
              <a:gd name="connsiteY2" fmla="*/ 6869430 h 6869430"/>
              <a:gd name="connsiteX3" fmla="*/ 6000750 w 6229350"/>
              <a:gd name="connsiteY3" fmla="*/ 6869430 h 6869430"/>
              <a:gd name="connsiteX4" fmla="*/ 6229350 w 6229350"/>
              <a:gd name="connsiteY4" fmla="*/ 427196 h 6869430"/>
              <a:gd name="connsiteX0" fmla="*/ 3463290 w 6000750"/>
              <a:gd name="connsiteY0" fmla="*/ 857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2531745 w 6000750"/>
              <a:gd name="connsiteY0" fmla="*/ 93440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3457575 w 6000750"/>
              <a:gd name="connsiteY0" fmla="*/ 8573 h 6878003"/>
              <a:gd name="connsiteX1" fmla="*/ 0 w 6000750"/>
              <a:gd name="connsiteY1" fmla="*/ 3471863 h 6878003"/>
              <a:gd name="connsiteX2" fmla="*/ 3406140 w 6000750"/>
              <a:gd name="connsiteY2" fmla="*/ 6878003 h 6878003"/>
              <a:gd name="connsiteX3" fmla="*/ 6000750 w 6000750"/>
              <a:gd name="connsiteY3" fmla="*/ 6878003 h 6878003"/>
              <a:gd name="connsiteX4" fmla="*/ 5936456 w 6000750"/>
              <a:gd name="connsiteY4" fmla="*/ 0 h 6878003"/>
              <a:gd name="connsiteX0" fmla="*/ 3457575 w 6000750"/>
              <a:gd name="connsiteY0" fmla="*/ 3835 h 6873265"/>
              <a:gd name="connsiteX1" fmla="*/ 0 w 6000750"/>
              <a:gd name="connsiteY1" fmla="*/ 3467125 h 6873265"/>
              <a:gd name="connsiteX2" fmla="*/ 3406140 w 6000750"/>
              <a:gd name="connsiteY2" fmla="*/ 6873265 h 6873265"/>
              <a:gd name="connsiteX3" fmla="*/ 6000750 w 6000750"/>
              <a:gd name="connsiteY3" fmla="*/ 6873265 h 6873265"/>
              <a:gd name="connsiteX4" fmla="*/ 5988572 w 6000750"/>
              <a:gd name="connsiteY4" fmla="*/ 0 h 687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873265">
                <a:moveTo>
                  <a:pt x="3457575" y="3835"/>
                </a:moveTo>
                <a:lnTo>
                  <a:pt x="0" y="3467125"/>
                </a:lnTo>
                <a:lnTo>
                  <a:pt x="3406140" y="6873265"/>
                </a:lnTo>
                <a:lnTo>
                  <a:pt x="6000750" y="6873265"/>
                </a:lnTo>
                <a:cubicBezTo>
                  <a:pt x="5996691" y="4582177"/>
                  <a:pt x="5992631" y="2291088"/>
                  <a:pt x="5988572" y="0"/>
                </a:cubicBez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208104" y="3223003"/>
            <a:ext cx="3482315" cy="522432"/>
          </a:xfrm>
          <a:prstGeom prst="rect">
            <a:avLst/>
          </a:prstGeom>
        </p:spPr>
      </p:pic>
      <p:sp>
        <p:nvSpPr>
          <p:cNvPr id="2" name="Title 1"/>
          <p:cNvSpPr>
            <a:spLocks noGrp="1"/>
          </p:cNvSpPr>
          <p:nvPr>
            <p:ph type="title" hasCustomPrompt="1"/>
          </p:nvPr>
        </p:nvSpPr>
        <p:spPr>
          <a:xfrm>
            <a:off x="5737361" y="1078999"/>
            <a:ext cx="2949437" cy="1736091"/>
          </a:xfrm>
          <a:prstGeom prst="rect">
            <a:avLst/>
          </a:prstGeom>
        </p:spPr>
        <p:txBody>
          <a:bodyPr lIns="0" tIns="0" rIns="0" bIns="0" anchor="b"/>
          <a:lstStyle>
            <a:lvl1pPr marL="0" indent="0" algn="r">
              <a:lnSpc>
                <a:spcPts val="2800"/>
              </a:lnSpc>
              <a:buFont typeface="Arial" charset="0"/>
              <a:buNone/>
              <a:defRPr sz="2400" b="1" i="0">
                <a:solidFill>
                  <a:srgbClr val="005BBF"/>
                </a:solidFill>
                <a:latin typeface="Arial" charset="0"/>
                <a:ea typeface="Arial" charset="0"/>
                <a:cs typeface="Arial" charset="0"/>
              </a:defRPr>
            </a:lvl1pPr>
          </a:lstStyle>
          <a:p>
            <a:r>
              <a:rPr lang="en-US" dirty="0"/>
              <a:t>PROJECT NAME</a:t>
            </a:r>
          </a:p>
        </p:txBody>
      </p:sp>
      <p:sp>
        <p:nvSpPr>
          <p:cNvPr id="5" name="Text Placeholder 4"/>
          <p:cNvSpPr>
            <a:spLocks noGrp="1"/>
          </p:cNvSpPr>
          <p:nvPr>
            <p:ph type="body" sz="quarter" idx="10" hasCustomPrompt="1"/>
          </p:nvPr>
        </p:nvSpPr>
        <p:spPr>
          <a:xfrm>
            <a:off x="5737360" y="4254361"/>
            <a:ext cx="2949437" cy="914400"/>
          </a:xfrm>
          <a:prstGeom prst="rect">
            <a:avLst/>
          </a:prstGeom>
        </p:spPr>
        <p:txBody>
          <a:bodyPr lIns="0" tIns="0" rIns="0" bIns="0" anchor="b"/>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7" name="Text Placeholder 6"/>
          <p:cNvSpPr>
            <a:spLocks noGrp="1"/>
          </p:cNvSpPr>
          <p:nvPr>
            <p:ph type="body" sz="quarter" idx="11" hasCustomPrompt="1"/>
          </p:nvPr>
        </p:nvSpPr>
        <p:spPr>
          <a:xfrm>
            <a:off x="6580166" y="5350015"/>
            <a:ext cx="2106631"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spTree>
    <p:extLst>
      <p:ext uri="{BB962C8B-B14F-4D97-AF65-F5344CB8AC3E}">
        <p14:creationId xmlns:p14="http://schemas.microsoft.com/office/powerpoint/2010/main" val="209732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45129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58602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   CLICK TO EDIT MASTER TITLE STYLE</a:t>
            </a:r>
          </a:p>
        </p:txBody>
      </p:sp>
      <p:sp>
        <p:nvSpPr>
          <p:cNvPr id="5" name="Slide Number Placeholder 4"/>
          <p:cNvSpPr>
            <a:spLocks noGrp="1"/>
          </p:cNvSpPr>
          <p:nvPr>
            <p:ph type="sldNum" sz="quarter" idx="12"/>
          </p:nvPr>
        </p:nvSpPr>
        <p:spPr/>
        <p:txBody>
          <a:bodyPr/>
          <a:lstStyle/>
          <a:p>
            <a:fld id="{69C8E493-8255-40C2-A83F-019E5C054B6D}" type="slidenum">
              <a:rPr lang="en-US" smtClean="0"/>
              <a:t>‹#›</a:t>
            </a:fld>
            <a:endParaRPr lang="en-US"/>
          </a:p>
        </p:txBody>
      </p:sp>
      <p:pic>
        <p:nvPicPr>
          <p:cNvPr id="4" name="Picture 3">
            <a:extLst>
              <a:ext uri="{FF2B5EF4-FFF2-40B4-BE49-F238E27FC236}">
                <a16:creationId xmlns:a16="http://schemas.microsoft.com/office/drawing/2014/main" id="{C202254B-9FB8-4A7D-8F7C-F2DC4596E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4845" y="6411739"/>
            <a:ext cx="395857" cy="395857"/>
          </a:xfrm>
          <a:prstGeom prst="rect">
            <a:avLst/>
          </a:prstGeom>
        </p:spPr>
      </p:pic>
      <p:sp>
        <p:nvSpPr>
          <p:cNvPr id="6" name="TextBox 5">
            <a:extLst>
              <a:ext uri="{FF2B5EF4-FFF2-40B4-BE49-F238E27FC236}">
                <a16:creationId xmlns:a16="http://schemas.microsoft.com/office/drawing/2014/main" id="{698C4DFA-2939-40D1-898B-A26F325F0D0B}"/>
              </a:ext>
            </a:extLst>
          </p:cNvPr>
          <p:cNvSpPr txBox="1"/>
          <p:nvPr userDrawn="1"/>
        </p:nvSpPr>
        <p:spPr>
          <a:xfrm>
            <a:off x="6373368" y="6437376"/>
            <a:ext cx="2167128" cy="369332"/>
          </a:xfrm>
          <a:prstGeom prst="rect">
            <a:avLst/>
          </a:prstGeom>
          <a:noFill/>
        </p:spPr>
        <p:txBody>
          <a:bodyPr wrap="square" rtlCol="0">
            <a:spAutoFit/>
          </a:bodyPr>
          <a:lstStyle/>
          <a:p>
            <a:r>
              <a:rPr lang="en-US" i="1" dirty="0">
                <a:solidFill>
                  <a:srgbClr val="FFFFFF"/>
                </a:solidFill>
              </a:rPr>
              <a:t>Kane County DOT</a:t>
            </a:r>
          </a:p>
        </p:txBody>
      </p:sp>
      <p:pic>
        <p:nvPicPr>
          <p:cNvPr id="7" name="Picture 6">
            <a:extLst>
              <a:ext uri="{FF2B5EF4-FFF2-40B4-BE49-F238E27FC236}">
                <a16:creationId xmlns:a16="http://schemas.microsoft.com/office/drawing/2014/main" id="{8FE81031-C631-4A7A-BD05-0A8B1DAC29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85"/>
          <a:stretch/>
        </p:blipFill>
        <p:spPr>
          <a:xfrm>
            <a:off x="136948" y="275843"/>
            <a:ext cx="655151" cy="627889"/>
          </a:xfrm>
          <a:prstGeom prst="rect">
            <a:avLst/>
          </a:prstGeom>
        </p:spPr>
      </p:pic>
    </p:spTree>
    <p:extLst>
      <p:ext uri="{BB962C8B-B14F-4D97-AF65-F5344CB8AC3E}">
        <p14:creationId xmlns:p14="http://schemas.microsoft.com/office/powerpoint/2010/main" val="96873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06235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1">
                <a:solidFill>
                  <a:srgbClr val="005BBF"/>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973167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5BBF"/>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47294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Autofit/>
          </a:bodyPr>
          <a:lstStyle>
            <a:lvl1pPr algn="ctr">
              <a:defRPr sz="5000">
                <a:solidFill>
                  <a:srgbClr val="005BB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685800" y="3944773"/>
            <a:ext cx="7772400" cy="1316439"/>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1297985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88136" y="0"/>
            <a:ext cx="7598664" cy="1143000"/>
          </a:xfrm>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idx="1"/>
          </p:nvPr>
        </p:nvSpPr>
        <p:spPr>
          <a:xfrm>
            <a:off x="1088136" y="1600200"/>
            <a:ext cx="7598664" cy="4525963"/>
          </a:xfrm>
        </p:spPr>
        <p:txBody>
          <a:bodyPr/>
          <a:lstStyle>
            <a:lvl1pPr>
              <a:buClr>
                <a:srgbClr val="005BBF"/>
              </a:buClr>
              <a:defRPr/>
            </a:lvl1pPr>
            <a:lvl2pPr>
              <a:buClr>
                <a:srgbClr val="005BBF"/>
              </a:buClr>
              <a:defRPr/>
            </a:lvl2pPr>
            <a:lvl3pPr>
              <a:buClr>
                <a:srgbClr val="005BBF"/>
              </a:buClr>
              <a:defRPr/>
            </a:lvl3pPr>
            <a:lvl4pPr>
              <a:buClr>
                <a:srgbClr val="005BBF"/>
              </a:buClr>
              <a:defRPr/>
            </a:lvl4pPr>
            <a:lvl5pPr>
              <a:buClr>
                <a:srgbClr val="005BB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dirty="0"/>
          </a:p>
        </p:txBody>
      </p:sp>
      <p:pic>
        <p:nvPicPr>
          <p:cNvPr id="9" name="Picture 8">
            <a:extLst>
              <a:ext uri="{FF2B5EF4-FFF2-40B4-BE49-F238E27FC236}">
                <a16:creationId xmlns:a16="http://schemas.microsoft.com/office/drawing/2014/main" id="{00632EF5-011E-4324-8254-73095BC0E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4845" y="6411739"/>
            <a:ext cx="395857" cy="395857"/>
          </a:xfrm>
          <a:prstGeom prst="rect">
            <a:avLst/>
          </a:prstGeom>
        </p:spPr>
      </p:pic>
      <p:sp>
        <p:nvSpPr>
          <p:cNvPr id="10" name="TextBox 9">
            <a:extLst>
              <a:ext uri="{FF2B5EF4-FFF2-40B4-BE49-F238E27FC236}">
                <a16:creationId xmlns:a16="http://schemas.microsoft.com/office/drawing/2014/main" id="{213BFA5D-5171-46EC-97C0-EB86F9049290}"/>
              </a:ext>
            </a:extLst>
          </p:cNvPr>
          <p:cNvSpPr txBox="1"/>
          <p:nvPr userDrawn="1"/>
        </p:nvSpPr>
        <p:spPr>
          <a:xfrm>
            <a:off x="6373368" y="6437376"/>
            <a:ext cx="2167128" cy="369332"/>
          </a:xfrm>
          <a:prstGeom prst="rect">
            <a:avLst/>
          </a:prstGeom>
          <a:noFill/>
        </p:spPr>
        <p:txBody>
          <a:bodyPr wrap="square" rtlCol="0">
            <a:spAutoFit/>
          </a:bodyPr>
          <a:lstStyle/>
          <a:p>
            <a:r>
              <a:rPr lang="en-US" i="1" dirty="0">
                <a:solidFill>
                  <a:srgbClr val="FFFFFF"/>
                </a:solidFill>
              </a:rPr>
              <a:t>Kane County DOT</a:t>
            </a:r>
          </a:p>
        </p:txBody>
      </p:sp>
      <p:pic>
        <p:nvPicPr>
          <p:cNvPr id="11" name="Picture 10">
            <a:extLst>
              <a:ext uri="{FF2B5EF4-FFF2-40B4-BE49-F238E27FC236}">
                <a16:creationId xmlns:a16="http://schemas.microsoft.com/office/drawing/2014/main" id="{86118DCF-BDCE-4293-9571-0ED9D863A21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85"/>
          <a:stretch/>
        </p:blipFill>
        <p:spPr>
          <a:xfrm>
            <a:off x="319828" y="275843"/>
            <a:ext cx="655151" cy="627889"/>
          </a:xfrm>
          <a:prstGeom prst="rect">
            <a:avLst/>
          </a:prstGeom>
        </p:spPr>
      </p:pic>
    </p:spTree>
    <p:extLst>
      <p:ext uri="{BB962C8B-B14F-4D97-AF65-F5344CB8AC3E}">
        <p14:creationId xmlns:p14="http://schemas.microsoft.com/office/powerpoint/2010/main" val="328037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800" b="1" cap="all">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2477024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dirty="0"/>
          </a:p>
        </p:txBody>
      </p:sp>
    </p:spTree>
    <p:extLst>
      <p:ext uri="{BB962C8B-B14F-4D97-AF65-F5344CB8AC3E}">
        <p14:creationId xmlns:p14="http://schemas.microsoft.com/office/powerpoint/2010/main" val="59835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large green field&#10;&#10;Description generated with high confidence">
            <a:extLst>
              <a:ext uri="{FF2B5EF4-FFF2-40B4-BE49-F238E27FC236}">
                <a16:creationId xmlns:a16="http://schemas.microsoft.com/office/drawing/2014/main" id="{E6DFE30A-D8D7-4195-B81C-004362A364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2" y="0"/>
            <a:ext cx="9144000" cy="6858000"/>
          </a:xfrm>
          <a:prstGeom prst="rect">
            <a:avLst/>
          </a:prstGeom>
        </p:spPr>
      </p:pic>
      <p:pic>
        <p:nvPicPr>
          <p:cNvPr id="14" name="Picture 13">
            <a:extLst>
              <a:ext uri="{FF2B5EF4-FFF2-40B4-BE49-F238E27FC236}">
                <a16:creationId xmlns:a16="http://schemas.microsoft.com/office/drawing/2014/main" id="{CEC17B10-1491-42B7-9ACB-F67FB27188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623" y="0"/>
            <a:ext cx="9144000" cy="6858000"/>
          </a:xfrm>
          <a:prstGeom prst="rect">
            <a:avLst/>
          </a:prstGeom>
        </p:spPr>
      </p:pic>
      <p:sp>
        <p:nvSpPr>
          <p:cNvPr id="2" name="Title 1"/>
          <p:cNvSpPr>
            <a:spLocks noGrp="1"/>
          </p:cNvSpPr>
          <p:nvPr>
            <p:ph type="title" hasCustomPrompt="1"/>
          </p:nvPr>
        </p:nvSpPr>
        <p:spPr>
          <a:xfrm>
            <a:off x="4635063" y="1542054"/>
            <a:ext cx="4051736" cy="2429820"/>
          </a:xfrm>
          <a:prstGeom prst="rect">
            <a:avLst/>
          </a:prstGeom>
        </p:spPr>
        <p:txBody>
          <a:bodyPr lIns="0" tIns="0" rIns="0" bIns="0" anchor="b"/>
          <a:lstStyle>
            <a:lvl1pPr marL="0" indent="0" algn="r">
              <a:lnSpc>
                <a:spcPts val="4200"/>
              </a:lnSpc>
              <a:buFont typeface="Arial" charset="0"/>
              <a:buNone/>
              <a:defRPr sz="4000" b="1" i="0">
                <a:solidFill>
                  <a:srgbClr val="005BBF"/>
                </a:solidFill>
                <a:latin typeface="Arial Black" charset="0"/>
                <a:ea typeface="Arial Black" charset="0"/>
                <a:cs typeface="Arial Black" charset="0"/>
              </a:defRPr>
            </a:lvl1pPr>
          </a:lstStyle>
          <a:p>
            <a:r>
              <a:rPr lang="en-US" dirty="0"/>
              <a:t>PROJECT NAME</a:t>
            </a:r>
          </a:p>
        </p:txBody>
      </p:sp>
      <p:sp>
        <p:nvSpPr>
          <p:cNvPr id="5" name="Text Placeholder 4"/>
          <p:cNvSpPr>
            <a:spLocks noGrp="1"/>
          </p:cNvSpPr>
          <p:nvPr>
            <p:ph type="body" sz="quarter" idx="10" hasCustomPrompt="1"/>
          </p:nvPr>
        </p:nvSpPr>
        <p:spPr>
          <a:xfrm>
            <a:off x="5737360" y="4254361"/>
            <a:ext cx="2949437" cy="914400"/>
          </a:xfrm>
          <a:prstGeom prst="rect">
            <a:avLst/>
          </a:prstGeom>
        </p:spPr>
        <p:txBody>
          <a:bodyPr lIns="0" tIns="0" rIns="0" bIns="0" anchor="b"/>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7" name="Text Placeholder 6"/>
          <p:cNvSpPr>
            <a:spLocks noGrp="1"/>
          </p:cNvSpPr>
          <p:nvPr>
            <p:ph type="body" sz="quarter" idx="11" hasCustomPrompt="1"/>
          </p:nvPr>
        </p:nvSpPr>
        <p:spPr>
          <a:xfrm>
            <a:off x="6580166" y="5350015"/>
            <a:ext cx="2106631"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pic>
        <p:nvPicPr>
          <p:cNvPr id="11" name="Picture 10" descr="Untitled-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40043" y="703113"/>
            <a:ext cx="3199151" cy="478820"/>
          </a:xfrm>
          <a:prstGeom prst="rect">
            <a:avLst/>
          </a:prstGeom>
        </p:spPr>
      </p:pic>
      <p:pic>
        <p:nvPicPr>
          <p:cNvPr id="12" name="Picture 11">
            <a:extLst>
              <a:ext uri="{FF2B5EF4-FFF2-40B4-BE49-F238E27FC236}">
                <a16:creationId xmlns:a16="http://schemas.microsoft.com/office/drawing/2014/main" id="{294C9771-41F5-45A1-BB76-71E24A5644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71858" y="162640"/>
            <a:ext cx="619281" cy="619281"/>
          </a:xfrm>
          <a:prstGeom prst="rect">
            <a:avLst/>
          </a:prstGeom>
        </p:spPr>
      </p:pic>
      <p:sp>
        <p:nvSpPr>
          <p:cNvPr id="13" name="TextBox 12">
            <a:extLst>
              <a:ext uri="{FF2B5EF4-FFF2-40B4-BE49-F238E27FC236}">
                <a16:creationId xmlns:a16="http://schemas.microsoft.com/office/drawing/2014/main" id="{DF235107-0C0A-451F-B3A9-055A0FB15C20}"/>
              </a:ext>
            </a:extLst>
          </p:cNvPr>
          <p:cNvSpPr txBox="1"/>
          <p:nvPr userDrawn="1"/>
        </p:nvSpPr>
        <p:spPr>
          <a:xfrm>
            <a:off x="6100450" y="241448"/>
            <a:ext cx="2871021" cy="461665"/>
          </a:xfrm>
          <a:prstGeom prst="rect">
            <a:avLst/>
          </a:prstGeom>
          <a:noFill/>
        </p:spPr>
        <p:txBody>
          <a:bodyPr wrap="square" rtlCol="0">
            <a:spAutoFit/>
          </a:bodyPr>
          <a:lstStyle/>
          <a:p>
            <a:r>
              <a:rPr lang="en-US" sz="2400" b="1" i="1" dirty="0">
                <a:solidFill>
                  <a:schemeClr val="tx1"/>
                </a:solidFill>
              </a:rPr>
              <a:t>Kane County DOT</a:t>
            </a:r>
          </a:p>
        </p:txBody>
      </p:sp>
    </p:spTree>
    <p:extLst>
      <p:ext uri="{BB962C8B-B14F-4D97-AF65-F5344CB8AC3E}">
        <p14:creationId xmlns:p14="http://schemas.microsoft.com/office/powerpoint/2010/main" val="655771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nSpc>
                <a:spcPts val="2500"/>
              </a:lnSpc>
              <a:buNone/>
              <a:defRPr sz="2400" b="1">
                <a:solidFill>
                  <a:srgbClr val="005BB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51835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48560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270480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8566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1">
                <a:solidFill>
                  <a:srgbClr val="005BBF"/>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253731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5BBF"/>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4217117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3639368"/>
            <a:ext cx="8229600" cy="1003577"/>
          </a:xfrm>
          <a:prstGeom prst="rect">
            <a:avLst/>
          </a:prstGeom>
        </p:spPr>
        <p:txBody>
          <a:bodyPr anchor="ctr"/>
          <a:lstStyle>
            <a:lvl1pPr marL="0" indent="0" algn="ctr">
              <a:buNone/>
              <a:defRPr sz="2000" b="1" i="0">
                <a:solidFill>
                  <a:schemeClr val="bg1"/>
                </a:solidFill>
                <a:latin typeface="Arial Black" charset="0"/>
                <a:ea typeface="Arial Black" charset="0"/>
                <a:cs typeface="Arial Black"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STYLE</a:t>
            </a:r>
          </a:p>
        </p:txBody>
      </p:sp>
      <p:sp>
        <p:nvSpPr>
          <p:cNvPr id="7" name="Title Placeholder 1"/>
          <p:cNvSpPr>
            <a:spLocks noGrp="1"/>
          </p:cNvSpPr>
          <p:nvPr>
            <p:ph type="title" hasCustomPrompt="1"/>
          </p:nvPr>
        </p:nvSpPr>
        <p:spPr>
          <a:xfrm>
            <a:off x="457200" y="2388475"/>
            <a:ext cx="8229600" cy="827690"/>
          </a:xfrm>
          <a:prstGeom prst="rect">
            <a:avLst/>
          </a:prstGeom>
        </p:spPr>
        <p:txBody>
          <a:bodyPr vert="horz" lIns="91440" tIns="45720" rIns="91440" bIns="45720" rtlCol="0" anchor="ctr">
            <a:normAutofit/>
          </a:bodyPr>
          <a:lstStyle>
            <a:lvl1pPr>
              <a:defRPr baseline="0">
                <a:solidFill>
                  <a:schemeClr val="bg1"/>
                </a:solidFill>
              </a:defRPr>
            </a:lvl1pPr>
          </a:lstStyle>
          <a:p>
            <a:r>
              <a:rPr lang="en-US" dirty="0"/>
              <a:t>DIVIDER PAGE TEXT HERE</a:t>
            </a:r>
          </a:p>
        </p:txBody>
      </p:sp>
      <p:sp>
        <p:nvSpPr>
          <p:cNvPr id="8" name="Slide Number Placeholder 6"/>
          <p:cNvSpPr>
            <a:spLocks noGrp="1"/>
          </p:cNvSpPr>
          <p:nvPr>
            <p:ph type="sldNum" sz="quarter" idx="4"/>
          </p:nvPr>
        </p:nvSpPr>
        <p:spPr>
          <a:xfrm>
            <a:off x="8605458" y="6355921"/>
            <a:ext cx="538542"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2422715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DIVIDER PAGE TEXT HERE</a:t>
            </a:r>
          </a:p>
        </p:txBody>
      </p:sp>
      <p:sp>
        <p:nvSpPr>
          <p:cNvPr id="3" name="Slide Number Placeholder 2"/>
          <p:cNvSpPr>
            <a:spLocks noGrp="1"/>
          </p:cNvSpPr>
          <p:nvPr>
            <p:ph type="sldNum" sz="quarter" idx="10"/>
          </p:nvPr>
        </p:nvSpPr>
        <p:spPr/>
        <p:txBody>
          <a:body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39179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p:cNvGrpSpPr/>
          <p:nvPr userDrawn="1"/>
        </p:nvGrpSpPr>
        <p:grpSpPr>
          <a:xfrm>
            <a:off x="1576874" y="2005195"/>
            <a:ext cx="5984268" cy="2832435"/>
            <a:chOff x="1498334" y="1825675"/>
            <a:chExt cx="5984268" cy="2832435"/>
          </a:xfrm>
        </p:grpSpPr>
        <p:pic>
          <p:nvPicPr>
            <p:cNvPr id="7" name="Picture 6" descr="Burns&amp;McDonnell_Ampersand_Reversed.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8334" y="1825675"/>
              <a:ext cx="2676997" cy="2832435"/>
            </a:xfrm>
            <a:prstGeom prst="rect">
              <a:avLst/>
            </a:prstGeom>
          </p:spPr>
        </p:pic>
        <p:pic>
          <p:nvPicPr>
            <p:cNvPr id="8" name="Picture 7"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24242" y="3148162"/>
              <a:ext cx="4158360" cy="265427"/>
            </a:xfrm>
            <a:prstGeom prst="rect">
              <a:avLst/>
            </a:prstGeom>
          </p:spPr>
        </p:pic>
      </p:grpSp>
    </p:spTree>
    <p:extLst>
      <p:ext uri="{BB962C8B-B14F-4D97-AF65-F5344CB8AC3E}">
        <p14:creationId xmlns:p14="http://schemas.microsoft.com/office/powerpoint/2010/main" val="1668453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oup 10"/>
          <p:cNvGrpSpPr/>
          <p:nvPr userDrawn="1"/>
        </p:nvGrpSpPr>
        <p:grpSpPr>
          <a:xfrm>
            <a:off x="2929541" y="5297137"/>
            <a:ext cx="3268674" cy="1016079"/>
            <a:chOff x="3069791" y="5291527"/>
            <a:chExt cx="3268674" cy="1016079"/>
          </a:xfrm>
        </p:grpSpPr>
        <p:pic>
          <p:nvPicPr>
            <p:cNvPr id="9" name="Picture 8" descr="Burns&amp;McDonnell_Ampersand_Revers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69791" y="5291527"/>
              <a:ext cx="960319" cy="1016079"/>
            </a:xfrm>
            <a:prstGeom prst="rect">
              <a:avLst/>
            </a:prstGeom>
          </p:spPr>
        </p:pic>
        <p:pic>
          <p:nvPicPr>
            <p:cNvPr id="10" name="Picture 9"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57082" y="5780537"/>
              <a:ext cx="2481383" cy="158386"/>
            </a:xfrm>
            <a:prstGeom prst="rect">
              <a:avLst/>
            </a:prstGeom>
          </p:spPr>
        </p:pic>
      </p:grpSp>
      <p:sp>
        <p:nvSpPr>
          <p:cNvPr id="12"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spTree>
    <p:extLst>
      <p:ext uri="{BB962C8B-B14F-4D97-AF65-F5344CB8AC3E}">
        <p14:creationId xmlns:p14="http://schemas.microsoft.com/office/powerpoint/2010/main" val="69691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1427"/>
            <a:ext cx="7319251" cy="5489438"/>
          </a:xfrm>
          <a:prstGeom prst="rect">
            <a:avLst/>
          </a:prstGeom>
        </p:spPr>
      </p:pic>
      <p:sp>
        <p:nvSpPr>
          <p:cNvPr id="21" name="Rectangle 20"/>
          <p:cNvSpPr/>
          <p:nvPr userDrawn="1"/>
        </p:nvSpPr>
        <p:spPr>
          <a:xfrm>
            <a:off x="5" y="27990"/>
            <a:ext cx="7673009" cy="5792291"/>
          </a:xfrm>
          <a:prstGeom prst="rect">
            <a:avLst/>
          </a:prstGeom>
          <a:solidFill>
            <a:srgbClr val="005BB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p:txBody>
      </p:sp>
      <p:sp>
        <p:nvSpPr>
          <p:cNvPr id="16" name="Rectangle 15"/>
          <p:cNvSpPr/>
          <p:nvPr userDrawn="1"/>
        </p:nvSpPr>
        <p:spPr>
          <a:xfrm>
            <a:off x="1" y="5498099"/>
            <a:ext cx="9144000" cy="1359902"/>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17" name="Right Triangle 16"/>
          <p:cNvSpPr/>
          <p:nvPr userDrawn="1"/>
        </p:nvSpPr>
        <p:spPr>
          <a:xfrm>
            <a:off x="1" y="2666746"/>
            <a:ext cx="4135950" cy="4191254"/>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a:p>
            <a:pPr algn="ctr"/>
            <a:endParaRPr lang="en-US" dirty="0"/>
          </a:p>
          <a:p>
            <a:pPr algn="ctr"/>
            <a:endParaRPr lang="en-US" dirty="0"/>
          </a:p>
          <a:p>
            <a:pPr algn="ctr"/>
            <a:endParaRPr lang="en-US" dirty="0"/>
          </a:p>
        </p:txBody>
      </p:sp>
      <p:grpSp>
        <p:nvGrpSpPr>
          <p:cNvPr id="18" name="Group 17"/>
          <p:cNvGrpSpPr/>
          <p:nvPr userDrawn="1"/>
        </p:nvGrpSpPr>
        <p:grpSpPr>
          <a:xfrm>
            <a:off x="1687675" y="0"/>
            <a:ext cx="7456325" cy="6858001"/>
            <a:chOff x="3375350" y="0"/>
            <a:chExt cx="14912650" cy="13716001"/>
          </a:xfrm>
          <a:solidFill>
            <a:schemeClr val="bg1"/>
          </a:solidFill>
        </p:grpSpPr>
        <p:sp>
          <p:nvSpPr>
            <p:cNvPr id="19" name="Right Triangle 18"/>
            <p:cNvSpPr/>
            <p:nvPr userDrawn="1"/>
          </p:nvSpPr>
          <p:spPr>
            <a:xfrm rot="10800000">
              <a:off x="3375350" y="1"/>
              <a:ext cx="13716000" cy="1371600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17082716" y="0"/>
              <a:ext cx="1205284" cy="13715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08104" y="701310"/>
            <a:ext cx="3482315" cy="522432"/>
          </a:xfrm>
          <a:prstGeom prst="rect">
            <a:avLst/>
          </a:prstGeom>
        </p:spPr>
      </p:pic>
      <p:sp>
        <p:nvSpPr>
          <p:cNvPr id="2" name="Title 1"/>
          <p:cNvSpPr>
            <a:spLocks noGrp="1"/>
          </p:cNvSpPr>
          <p:nvPr>
            <p:ph type="title" hasCustomPrompt="1"/>
          </p:nvPr>
        </p:nvSpPr>
        <p:spPr>
          <a:xfrm>
            <a:off x="4731027" y="1678133"/>
            <a:ext cx="3955772" cy="1160552"/>
          </a:xfrm>
          <a:prstGeom prst="rect">
            <a:avLst/>
          </a:prstGeom>
        </p:spPr>
        <p:txBody>
          <a:bodyPr lIns="0" tIns="0" rIns="0" bIns="0" anchor="b"/>
          <a:lstStyle>
            <a:lvl1pPr marL="0" indent="0" algn="r">
              <a:lnSpc>
                <a:spcPts val="2800"/>
              </a:lnSpc>
              <a:buFont typeface="Arial" charset="0"/>
              <a:buNone/>
              <a:defRPr sz="2400" b="1" i="0">
                <a:solidFill>
                  <a:srgbClr val="005BBF"/>
                </a:solidFill>
                <a:latin typeface="Arial" charset="0"/>
                <a:ea typeface="Arial" charset="0"/>
                <a:cs typeface="Arial" charset="0"/>
              </a:defRPr>
            </a:lvl1pPr>
          </a:lstStyle>
          <a:p>
            <a:r>
              <a:rPr lang="en-US" dirty="0"/>
              <a:t>PROJECT NAME</a:t>
            </a:r>
          </a:p>
        </p:txBody>
      </p:sp>
      <p:sp>
        <p:nvSpPr>
          <p:cNvPr id="5" name="Text Placeholder 4"/>
          <p:cNvSpPr>
            <a:spLocks noGrp="1"/>
          </p:cNvSpPr>
          <p:nvPr>
            <p:ph type="body" sz="quarter" idx="10" hasCustomPrompt="1"/>
          </p:nvPr>
        </p:nvSpPr>
        <p:spPr>
          <a:xfrm>
            <a:off x="5737362" y="3293076"/>
            <a:ext cx="2949437" cy="914400"/>
          </a:xfrm>
          <a:prstGeom prst="rect">
            <a:avLst/>
          </a:prstGeom>
        </p:spPr>
        <p:txBody>
          <a:bodyPr lIns="0" tIns="0" rIns="0" bIns="0" anchor="t"/>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7" name="Text Placeholder 6"/>
          <p:cNvSpPr>
            <a:spLocks noGrp="1"/>
          </p:cNvSpPr>
          <p:nvPr>
            <p:ph type="body" sz="quarter" idx="11" hasCustomPrompt="1"/>
          </p:nvPr>
        </p:nvSpPr>
        <p:spPr>
          <a:xfrm>
            <a:off x="6580168" y="4395587"/>
            <a:ext cx="2106631"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spTree>
    <p:extLst>
      <p:ext uri="{BB962C8B-B14F-4D97-AF65-F5344CB8AC3E}">
        <p14:creationId xmlns:p14="http://schemas.microsoft.com/office/powerpoint/2010/main" val="20601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Burns&amp;McDonnell_Horiz_Reversed.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3370" y="2944566"/>
            <a:ext cx="6318784" cy="948826"/>
          </a:xfrm>
          <a:prstGeom prst="rect">
            <a:avLst/>
          </a:prstGeom>
        </p:spPr>
      </p:pic>
    </p:spTree>
    <p:extLst>
      <p:ext uri="{BB962C8B-B14F-4D97-AF65-F5344CB8AC3E}">
        <p14:creationId xmlns:p14="http://schemas.microsoft.com/office/powerpoint/2010/main" val="929853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Burns&amp;McDonnell_Horiz_Revers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84823" y="5841400"/>
            <a:ext cx="3019580" cy="453419"/>
          </a:xfrm>
          <a:prstGeom prst="rect">
            <a:avLst/>
          </a:prstGeom>
        </p:spPr>
      </p:pic>
      <p:sp>
        <p:nvSpPr>
          <p:cNvPr id="9"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chemeClr val="bg1"/>
                </a:solidFill>
                <a:latin typeface="Arial" panose="020B0604020202020204" pitchFamily="34" charset="0"/>
                <a:cs typeface="Arial" panose="020B0604020202020204" pitchFamily="34" charset="0"/>
              </a:defRPr>
            </a:lvl1pPr>
          </a:lstStyle>
          <a:p>
            <a:r>
              <a:rPr lang="en-US" dirty="0"/>
              <a:t>TITLE GOES HERE</a:t>
            </a:r>
          </a:p>
        </p:txBody>
      </p:sp>
    </p:spTree>
    <p:extLst>
      <p:ext uri="{BB962C8B-B14F-4D97-AF65-F5344CB8AC3E}">
        <p14:creationId xmlns:p14="http://schemas.microsoft.com/office/powerpoint/2010/main" val="3276806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4722" y="2008417"/>
            <a:ext cx="5925312" cy="2846832"/>
          </a:xfrm>
          <a:prstGeom prst="rect">
            <a:avLst/>
          </a:prstGeom>
        </p:spPr>
      </p:pic>
    </p:spTree>
    <p:extLst>
      <p:ext uri="{BB962C8B-B14F-4D97-AF65-F5344CB8AC3E}">
        <p14:creationId xmlns:p14="http://schemas.microsoft.com/office/powerpoint/2010/main" val="119903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72764" y="2946400"/>
            <a:ext cx="6318504" cy="947928"/>
          </a:xfrm>
          <a:prstGeom prst="rect">
            <a:avLst/>
          </a:prstGeom>
        </p:spPr>
      </p:pic>
    </p:spTree>
    <p:extLst>
      <p:ext uri="{BB962C8B-B14F-4D97-AF65-F5344CB8AC3E}">
        <p14:creationId xmlns:p14="http://schemas.microsoft.com/office/powerpoint/2010/main" val="3919395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57200" y="0"/>
            <a:ext cx="8229600" cy="5256398"/>
          </a:xfrm>
          <a:prstGeom prst="rect">
            <a:avLst/>
          </a:prstGeom>
        </p:spPr>
        <p:txBody>
          <a:bodyPr vert="horz" lIns="91440" tIns="45720" rIns="91440" bIns="45720" rtlCol="0" anchor="ctr">
            <a:normAutofit/>
          </a:bodyPr>
          <a:lstStyle>
            <a:lvl1pPr>
              <a:defRPr sz="6000" b="1">
                <a:solidFill>
                  <a:srgbClr val="005BBF"/>
                </a:solidFill>
                <a:latin typeface="Arial" panose="020B0604020202020204" pitchFamily="34" charset="0"/>
                <a:cs typeface="Arial" panose="020B0604020202020204" pitchFamily="34" charset="0"/>
              </a:defRPr>
            </a:lvl1pPr>
          </a:lstStyle>
          <a:p>
            <a:r>
              <a:rPr lang="en-US" dirty="0"/>
              <a:t>TITLE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87842" y="5846690"/>
            <a:ext cx="3026962" cy="454118"/>
          </a:xfrm>
          <a:prstGeom prst="rect">
            <a:avLst/>
          </a:prstGeom>
        </p:spPr>
      </p:pic>
    </p:spTree>
    <p:extLst>
      <p:ext uri="{BB962C8B-B14F-4D97-AF65-F5344CB8AC3E}">
        <p14:creationId xmlns:p14="http://schemas.microsoft.com/office/powerpoint/2010/main" val="280069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7319251" cy="5792291"/>
          </a:xfrm>
          <a:prstGeom prst="rect">
            <a:avLst/>
          </a:prstGeom>
        </p:spPr>
      </p:pic>
      <p:sp>
        <p:nvSpPr>
          <p:cNvPr id="21" name="Rectangle 20"/>
          <p:cNvSpPr/>
          <p:nvPr userDrawn="1"/>
        </p:nvSpPr>
        <p:spPr>
          <a:xfrm>
            <a:off x="-1" y="0"/>
            <a:ext cx="7673009" cy="5792291"/>
          </a:xfrm>
          <a:prstGeom prst="rect">
            <a:avLst/>
          </a:prstGeom>
          <a:solidFill>
            <a:srgbClr val="005BB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p:txBody>
      </p:sp>
      <p:sp>
        <p:nvSpPr>
          <p:cNvPr id="16" name="Rectangle 15"/>
          <p:cNvSpPr/>
          <p:nvPr userDrawn="1"/>
        </p:nvSpPr>
        <p:spPr>
          <a:xfrm>
            <a:off x="1" y="5498099"/>
            <a:ext cx="9144000" cy="1359902"/>
          </a:xfrm>
          <a:prstGeom prst="rect">
            <a:avLst/>
          </a:prstGeom>
          <a:solidFill>
            <a:srgbClr val="FF8050"/>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17" name="Right Triangle 16"/>
          <p:cNvSpPr/>
          <p:nvPr userDrawn="1"/>
        </p:nvSpPr>
        <p:spPr>
          <a:xfrm>
            <a:off x="1" y="2666746"/>
            <a:ext cx="4135950" cy="4191254"/>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p>
          <a:p>
            <a:pPr algn="ctr"/>
            <a:endParaRPr lang="en-US" dirty="0"/>
          </a:p>
          <a:p>
            <a:pPr algn="ctr"/>
            <a:endParaRPr lang="en-US" dirty="0"/>
          </a:p>
          <a:p>
            <a:pPr algn="ctr"/>
            <a:endParaRPr lang="en-US" dirty="0"/>
          </a:p>
        </p:txBody>
      </p:sp>
      <p:grpSp>
        <p:nvGrpSpPr>
          <p:cNvPr id="18" name="Group 17"/>
          <p:cNvGrpSpPr/>
          <p:nvPr userDrawn="1"/>
        </p:nvGrpSpPr>
        <p:grpSpPr>
          <a:xfrm>
            <a:off x="1687675" y="0"/>
            <a:ext cx="7456325" cy="6858001"/>
            <a:chOff x="3375350" y="0"/>
            <a:chExt cx="14912650" cy="13716001"/>
          </a:xfrm>
          <a:solidFill>
            <a:schemeClr val="bg1"/>
          </a:solidFill>
        </p:grpSpPr>
        <p:sp>
          <p:nvSpPr>
            <p:cNvPr id="19" name="Right Triangle 18"/>
            <p:cNvSpPr/>
            <p:nvPr userDrawn="1"/>
          </p:nvSpPr>
          <p:spPr>
            <a:xfrm rot="10800000">
              <a:off x="3375350" y="1"/>
              <a:ext cx="13716000" cy="1371600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17082716" y="0"/>
              <a:ext cx="1205284" cy="13715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08104" y="701310"/>
            <a:ext cx="3482315" cy="522432"/>
          </a:xfrm>
          <a:prstGeom prst="rect">
            <a:avLst/>
          </a:prstGeom>
        </p:spPr>
      </p:pic>
      <p:sp>
        <p:nvSpPr>
          <p:cNvPr id="2" name="Title 1"/>
          <p:cNvSpPr>
            <a:spLocks noGrp="1"/>
          </p:cNvSpPr>
          <p:nvPr>
            <p:ph type="title" hasCustomPrompt="1"/>
          </p:nvPr>
        </p:nvSpPr>
        <p:spPr>
          <a:xfrm>
            <a:off x="4731027" y="1678133"/>
            <a:ext cx="3955772" cy="1160552"/>
          </a:xfrm>
          <a:prstGeom prst="rect">
            <a:avLst/>
          </a:prstGeom>
        </p:spPr>
        <p:txBody>
          <a:bodyPr lIns="0" tIns="0" rIns="0" bIns="0" anchor="b"/>
          <a:lstStyle>
            <a:lvl1pPr marL="0" indent="0" algn="r">
              <a:lnSpc>
                <a:spcPts val="2800"/>
              </a:lnSpc>
              <a:buFont typeface="Arial" charset="0"/>
              <a:buNone/>
              <a:defRPr sz="2400" b="1" i="0">
                <a:solidFill>
                  <a:srgbClr val="005BBF"/>
                </a:solidFill>
                <a:latin typeface="Arial" charset="0"/>
                <a:ea typeface="Arial" charset="0"/>
                <a:cs typeface="Arial" charset="0"/>
              </a:defRPr>
            </a:lvl1pPr>
          </a:lstStyle>
          <a:p>
            <a:r>
              <a:rPr lang="en-US" dirty="0"/>
              <a:t>PROJECT NAME</a:t>
            </a:r>
          </a:p>
        </p:txBody>
      </p:sp>
      <p:sp>
        <p:nvSpPr>
          <p:cNvPr id="5" name="Text Placeholder 4"/>
          <p:cNvSpPr>
            <a:spLocks noGrp="1"/>
          </p:cNvSpPr>
          <p:nvPr>
            <p:ph type="body" sz="quarter" idx="10" hasCustomPrompt="1"/>
          </p:nvPr>
        </p:nvSpPr>
        <p:spPr>
          <a:xfrm>
            <a:off x="5737362" y="3293076"/>
            <a:ext cx="2949437" cy="914400"/>
          </a:xfrm>
          <a:prstGeom prst="rect">
            <a:avLst/>
          </a:prstGeom>
        </p:spPr>
        <p:txBody>
          <a:bodyPr lIns="0" tIns="0" rIns="0" bIns="0" anchor="t"/>
          <a:lstStyle>
            <a:lvl1pPr marL="0" indent="0" algn="r">
              <a:buNone/>
              <a:defRPr sz="1900" b="1" i="0">
                <a:solidFill>
                  <a:srgbClr val="005BBF"/>
                </a:solidFill>
                <a:latin typeface="Arial" charset="0"/>
                <a:ea typeface="Arial" charset="0"/>
                <a:cs typeface="Arial" charset="0"/>
              </a:defRPr>
            </a:lvl1pPr>
            <a:lvl2pPr marL="457200" indent="0" algn="r">
              <a:buNone/>
              <a:defRPr>
                <a:solidFill>
                  <a:srgbClr val="005BBF"/>
                </a:solidFill>
              </a:defRPr>
            </a:lvl2pPr>
            <a:lvl3pPr marL="914400" indent="0" algn="r">
              <a:buNone/>
              <a:defRPr>
                <a:solidFill>
                  <a:srgbClr val="005BBF"/>
                </a:solidFill>
              </a:defRPr>
            </a:lvl3pPr>
            <a:lvl4pPr marL="1371600" indent="0" algn="r">
              <a:buNone/>
              <a:defRPr>
                <a:solidFill>
                  <a:srgbClr val="005BBF"/>
                </a:solidFill>
              </a:defRPr>
            </a:lvl4pPr>
            <a:lvl5pPr marL="1828800" indent="0" algn="r">
              <a:buNone/>
              <a:defRPr>
                <a:solidFill>
                  <a:srgbClr val="005BBF"/>
                </a:solidFill>
              </a:defRPr>
            </a:lvl5pPr>
          </a:lstStyle>
          <a:p>
            <a:pPr lvl="0"/>
            <a:r>
              <a:rPr lang="en-US" dirty="0"/>
              <a:t>CLIENT NAME</a:t>
            </a:r>
          </a:p>
        </p:txBody>
      </p:sp>
      <p:sp>
        <p:nvSpPr>
          <p:cNvPr id="7" name="Text Placeholder 6"/>
          <p:cNvSpPr>
            <a:spLocks noGrp="1"/>
          </p:cNvSpPr>
          <p:nvPr>
            <p:ph type="body" sz="quarter" idx="11" hasCustomPrompt="1"/>
          </p:nvPr>
        </p:nvSpPr>
        <p:spPr>
          <a:xfrm>
            <a:off x="6580168" y="4395587"/>
            <a:ext cx="2106631" cy="914400"/>
          </a:xfrm>
          <a:prstGeom prst="rect">
            <a:avLst/>
          </a:prstGeom>
        </p:spPr>
        <p:txBody>
          <a:bodyPr lIns="0" tIns="0" rIns="0" bIns="0"/>
          <a:lstStyle>
            <a:lvl1pPr marL="0" indent="0" algn="r">
              <a:buNone/>
              <a:defRPr sz="1500">
                <a:solidFill>
                  <a:schemeClr val="bg2">
                    <a:lumMod val="50000"/>
                  </a:schemeClr>
                </a:solidFill>
                <a:latin typeface="Arial" charset="0"/>
                <a:ea typeface="Arial" charset="0"/>
                <a:cs typeface="Arial" charset="0"/>
              </a:defRPr>
            </a:lvl1pPr>
            <a:lvl2pPr marL="457200" indent="0" algn="r">
              <a:buNone/>
              <a:defRPr sz="1500">
                <a:solidFill>
                  <a:srgbClr val="005BBF"/>
                </a:solidFill>
                <a:latin typeface="Arial" charset="0"/>
                <a:ea typeface="Arial" charset="0"/>
                <a:cs typeface="Arial" charset="0"/>
              </a:defRPr>
            </a:lvl2pPr>
            <a:lvl3pPr marL="914400" indent="0" algn="r">
              <a:buNone/>
              <a:defRPr sz="1500">
                <a:solidFill>
                  <a:srgbClr val="005BBF"/>
                </a:solidFill>
                <a:latin typeface="Arial" charset="0"/>
                <a:ea typeface="Arial" charset="0"/>
                <a:cs typeface="Arial" charset="0"/>
              </a:defRPr>
            </a:lvl3pPr>
            <a:lvl4pPr marL="1371600" indent="0" algn="r">
              <a:buNone/>
              <a:defRPr sz="1500">
                <a:solidFill>
                  <a:srgbClr val="005BBF"/>
                </a:solidFill>
                <a:latin typeface="Arial" charset="0"/>
                <a:ea typeface="Arial" charset="0"/>
                <a:cs typeface="Arial" charset="0"/>
              </a:defRPr>
            </a:lvl4pPr>
            <a:lvl5pPr marL="1828800" indent="0" algn="r">
              <a:buNone/>
              <a:defRPr sz="1500">
                <a:solidFill>
                  <a:srgbClr val="005BBF"/>
                </a:solidFill>
                <a:latin typeface="Arial" charset="0"/>
                <a:ea typeface="Arial" charset="0"/>
                <a:cs typeface="Arial" charset="0"/>
              </a:defRPr>
            </a:lvl5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lang="en-US" dirty="0"/>
              <a:t>RFP # XX-XXXX-XXX</a:t>
            </a:r>
            <a:br>
              <a:rPr lang="en-US" dirty="0"/>
            </a:br>
            <a:r>
              <a:rPr lang="en-US" dirty="0"/>
              <a:t>Month 31, 20XX</a:t>
            </a:r>
          </a:p>
        </p:txBody>
      </p:sp>
    </p:spTree>
    <p:extLst>
      <p:ext uri="{BB962C8B-B14F-4D97-AF65-F5344CB8AC3E}">
        <p14:creationId xmlns:p14="http://schemas.microsoft.com/office/powerpoint/2010/main" val="6662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6858000"/>
          </a:xfrm>
        </p:grpSpPr>
        <p:pic>
          <p:nvPicPr>
            <p:cNvPr id="6" name="Picture 5"/>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24981"/>
            <a:stretch/>
          </p:blipFill>
          <p:spPr>
            <a:xfrm>
              <a:off x="0" y="0"/>
              <a:ext cx="9144000" cy="6858000"/>
            </a:xfrm>
            <a:prstGeom prst="rect">
              <a:avLst/>
            </a:prstGeom>
          </p:spPr>
        </p:pic>
        <p:pic>
          <p:nvPicPr>
            <p:cNvPr id="7" name="Picture 6"/>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r="24981"/>
            <a:stretch/>
          </p:blipFill>
          <p:spPr>
            <a:xfrm>
              <a:off x="0" y="0"/>
              <a:ext cx="9144000" cy="6858000"/>
            </a:xfrm>
            <a:prstGeom prst="rect">
              <a:avLst/>
            </a:prstGeom>
          </p:spPr>
        </p:pic>
      </p:grpSp>
    </p:spTree>
    <p:extLst>
      <p:ext uri="{BB962C8B-B14F-4D97-AF65-F5344CB8AC3E}">
        <p14:creationId xmlns:p14="http://schemas.microsoft.com/office/powerpoint/2010/main" val="48636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38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Autofit/>
          </a:bodyPr>
          <a:lstStyle>
            <a:lvl1pPr algn="ctr">
              <a:defRPr sz="5000">
                <a:solidFill>
                  <a:srgbClr val="005BB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685800" y="3944773"/>
            <a:ext cx="7772400" cy="1316439"/>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1508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5BBF"/>
                </a:solidFill>
              </a:defRPr>
            </a:lvl1pPr>
          </a:lstStyle>
          <a:p>
            <a:r>
              <a:rPr lang="en-US" dirty="0"/>
              <a:t>     CLICK TO EDIT MASTER TITLE STYLE</a:t>
            </a:r>
          </a:p>
        </p:txBody>
      </p:sp>
      <p:sp>
        <p:nvSpPr>
          <p:cNvPr id="3" name="Content Placeholder 2"/>
          <p:cNvSpPr>
            <a:spLocks noGrp="1"/>
          </p:cNvSpPr>
          <p:nvPr>
            <p:ph idx="1"/>
          </p:nvPr>
        </p:nvSpPr>
        <p:spPr/>
        <p:txBody>
          <a:bodyPr/>
          <a:lstStyle>
            <a:lvl1pPr>
              <a:buClr>
                <a:srgbClr val="005BBF"/>
              </a:buClr>
              <a:defRPr/>
            </a:lvl1pPr>
            <a:lvl2pPr>
              <a:buClr>
                <a:srgbClr val="005BBF"/>
              </a:buClr>
              <a:defRPr/>
            </a:lvl2pPr>
            <a:lvl3pPr>
              <a:buClr>
                <a:srgbClr val="005BBF"/>
              </a:buClr>
              <a:defRPr/>
            </a:lvl3pPr>
            <a:lvl4pPr>
              <a:buClr>
                <a:srgbClr val="005BBF"/>
              </a:buClr>
              <a:defRPr/>
            </a:lvl4pPr>
            <a:lvl5pPr>
              <a:buClr>
                <a:srgbClr val="005BB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dirty="0"/>
          </a:p>
        </p:txBody>
      </p:sp>
      <p:pic>
        <p:nvPicPr>
          <p:cNvPr id="5" name="Picture 4">
            <a:extLst>
              <a:ext uri="{FF2B5EF4-FFF2-40B4-BE49-F238E27FC236}">
                <a16:creationId xmlns:a16="http://schemas.microsoft.com/office/drawing/2014/main" id="{1AD01605-26F5-4BA9-AD0C-DC11E875D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4845" y="6411739"/>
            <a:ext cx="395857" cy="395857"/>
          </a:xfrm>
          <a:prstGeom prst="rect">
            <a:avLst/>
          </a:prstGeom>
        </p:spPr>
      </p:pic>
      <p:sp>
        <p:nvSpPr>
          <p:cNvPr id="7" name="TextBox 6">
            <a:extLst>
              <a:ext uri="{FF2B5EF4-FFF2-40B4-BE49-F238E27FC236}">
                <a16:creationId xmlns:a16="http://schemas.microsoft.com/office/drawing/2014/main" id="{776C497B-5E13-47CA-BCC8-6F590048661B}"/>
              </a:ext>
            </a:extLst>
          </p:cNvPr>
          <p:cNvSpPr txBox="1"/>
          <p:nvPr userDrawn="1"/>
        </p:nvSpPr>
        <p:spPr>
          <a:xfrm>
            <a:off x="6373368" y="6437376"/>
            <a:ext cx="2167128" cy="369332"/>
          </a:xfrm>
          <a:prstGeom prst="rect">
            <a:avLst/>
          </a:prstGeom>
          <a:noFill/>
        </p:spPr>
        <p:txBody>
          <a:bodyPr wrap="square" rtlCol="0">
            <a:spAutoFit/>
          </a:bodyPr>
          <a:lstStyle/>
          <a:p>
            <a:r>
              <a:rPr lang="en-US" i="1" dirty="0">
                <a:solidFill>
                  <a:srgbClr val="FFFFFF"/>
                </a:solidFill>
              </a:rPr>
              <a:t>Kane County DOT</a:t>
            </a:r>
          </a:p>
        </p:txBody>
      </p:sp>
      <p:pic>
        <p:nvPicPr>
          <p:cNvPr id="8" name="Picture 7">
            <a:extLst>
              <a:ext uri="{FF2B5EF4-FFF2-40B4-BE49-F238E27FC236}">
                <a16:creationId xmlns:a16="http://schemas.microsoft.com/office/drawing/2014/main" id="{B8739E8B-6D8D-4B8B-9102-1D20F68DF7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85"/>
          <a:stretch/>
        </p:blipFill>
        <p:spPr>
          <a:xfrm>
            <a:off x="319828" y="275843"/>
            <a:ext cx="655151" cy="627889"/>
          </a:xfrm>
          <a:prstGeom prst="rect">
            <a:avLst/>
          </a:prstGeom>
        </p:spPr>
      </p:pic>
    </p:spTree>
    <p:extLst>
      <p:ext uri="{BB962C8B-B14F-4D97-AF65-F5344CB8AC3E}">
        <p14:creationId xmlns:p14="http://schemas.microsoft.com/office/powerpoint/2010/main" val="755301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800" b="1" cap="all">
                <a:solidFill>
                  <a:srgbClr val="005BBF"/>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9C8E493-8255-40C2-A83F-019E5C054B6D}" type="slidenum">
              <a:rPr lang="en-US" smtClean="0"/>
              <a:t>‹#›</a:t>
            </a:fld>
            <a:endParaRPr lang="en-US"/>
          </a:p>
        </p:txBody>
      </p:sp>
    </p:spTree>
    <p:extLst>
      <p:ext uri="{BB962C8B-B14F-4D97-AF65-F5344CB8AC3E}">
        <p14:creationId xmlns:p14="http://schemas.microsoft.com/office/powerpoint/2010/main" val="374626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2.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22593"/>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4" r:id="rId3"/>
    <p:sldLayoutId id="2147483696" r:id="rId4"/>
    <p:sldLayoutId id="2147483697" r:id="rId5"/>
    <p:sldLayoutId id="2147483698"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5705"/>
            <a:ext cx="9153144" cy="512064"/>
          </a:xfrm>
          <a:prstGeom prst="rect">
            <a:avLst/>
          </a:prstGeom>
          <a:solidFill>
            <a:srgbClr val="005BB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srgbClr val="FFFFFF"/>
              </a:solidFill>
              <a:latin typeface="Arial"/>
              <a:cs typeface="Arial"/>
            </a:endParaRPr>
          </a:p>
        </p:txBody>
      </p:sp>
      <p:pic>
        <p:nvPicPr>
          <p:cNvPr id="9" name="Picture 8" descr="BMcD logosmall-whit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8368" y="6505583"/>
            <a:ext cx="1592239" cy="238125"/>
          </a:xfrm>
          <a:prstGeom prst="rect">
            <a:avLst/>
          </a:prstGeom>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05458" y="6355921"/>
            <a:ext cx="538542" cy="502080"/>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17021300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 id="2147483684" r:id="rId9"/>
  </p:sldLayoutIdLst>
  <p:hf sldNum="0" hdr="0" ftr="0" dt="0"/>
  <p:txStyles>
    <p:titleStyle>
      <a:lvl1pPr algn="l" defTabSz="914400" rtl="0" eaLnBrk="1" latinLnBrk="0" hangingPunct="1">
        <a:spcBef>
          <a:spcPct val="0"/>
        </a:spcBef>
        <a:buNone/>
        <a:defRPr sz="3800" b="1" kern="1200">
          <a:solidFill>
            <a:srgbClr val="005BBF"/>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0" y="0"/>
            <a:chExt cx="9144000" cy="6858000"/>
          </a:xfrm>
        </p:grpSpPr>
        <p:pic>
          <p:nvPicPr>
            <p:cNvPr id="12" name="Picture 11"/>
            <p:cNvPicPr>
              <a:picLocks noChangeAspect="1"/>
            </p:cNvPicPr>
            <p:nvPr userDrawn="1"/>
          </p:nvPicPr>
          <p:blipFill rotWithShape="1">
            <a:blip r:embed="rId12" cstate="print">
              <a:alphaModFix/>
              <a:extLst>
                <a:ext uri="{28A0092B-C50C-407E-A947-70E740481C1C}">
                  <a14:useLocalDpi xmlns:a14="http://schemas.microsoft.com/office/drawing/2010/main"/>
                </a:ext>
              </a:extLst>
            </a:blip>
            <a:srcRect r="24981"/>
            <a:stretch/>
          </p:blipFill>
          <p:spPr>
            <a:xfrm>
              <a:off x="0" y="0"/>
              <a:ext cx="9144000" cy="6858000"/>
            </a:xfrm>
            <a:prstGeom prst="rect">
              <a:avLst/>
            </a:prstGeom>
          </p:spPr>
        </p:pic>
        <p:pic>
          <p:nvPicPr>
            <p:cNvPr id="13" name="Picture 12"/>
            <p:cNvPicPr>
              <a:picLocks noChangeAspect="1"/>
            </p:cNvPicPr>
            <p:nvPr userDrawn="1"/>
          </p:nvPicPr>
          <p:blipFill rotWithShape="1">
            <a:blip r:embed="rId12" cstate="print">
              <a:alphaModFix amt="60000"/>
              <a:extLst>
                <a:ext uri="{28A0092B-C50C-407E-A947-70E740481C1C}">
                  <a14:useLocalDpi xmlns:a14="http://schemas.microsoft.com/office/drawing/2010/main"/>
                </a:ext>
              </a:extLst>
            </a:blip>
            <a:srcRect r="24981"/>
            <a:stretch/>
          </p:blipFill>
          <p:spPr>
            <a:xfrm>
              <a:off x="0" y="0"/>
              <a:ext cx="9144000" cy="6858000"/>
            </a:xfrm>
            <a:prstGeom prst="rect">
              <a:avLst/>
            </a:prstGeom>
          </p:spPr>
        </p:pic>
      </p:grpSp>
      <p:sp>
        <p:nvSpPr>
          <p:cNvPr id="8" name="Rectangle 7"/>
          <p:cNvSpPr/>
          <p:nvPr userDrawn="1"/>
        </p:nvSpPr>
        <p:spPr>
          <a:xfrm>
            <a:off x="0" y="6355705"/>
            <a:ext cx="9153144" cy="512064"/>
          </a:xfrm>
          <a:prstGeom prst="rect">
            <a:avLst/>
          </a:prstGeom>
          <a:solidFill>
            <a:srgbClr val="005BB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srgbClr val="FFFFFF"/>
              </a:solidFill>
              <a:latin typeface="Arial"/>
              <a:cs typeface="Arial"/>
            </a:endParaRPr>
          </a:p>
        </p:txBody>
      </p:sp>
      <p:pic>
        <p:nvPicPr>
          <p:cNvPr id="9" name="Picture 8" descr="BMcD logosmall-white.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8368" y="6505583"/>
            <a:ext cx="1592239" cy="238125"/>
          </a:xfrm>
          <a:prstGeom prst="rect">
            <a:avLst/>
          </a:prstGeom>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05458" y="6355921"/>
            <a:ext cx="538542" cy="502080"/>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spTree>
    <p:extLst>
      <p:ext uri="{BB962C8B-B14F-4D97-AF65-F5344CB8AC3E}">
        <p14:creationId xmlns:p14="http://schemas.microsoft.com/office/powerpoint/2010/main" val="1447122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1" r:id="rId8"/>
    <p:sldLayoutId id="2147483656" r:id="rId9"/>
    <p:sldLayoutId id="2147483657" r:id="rId10"/>
  </p:sldLayoutIdLst>
  <p:hf sldNum="0" hdr="0" ftr="0" dt="0"/>
  <p:txStyles>
    <p:titleStyle>
      <a:lvl1pPr algn="l" defTabSz="914400" rtl="0" eaLnBrk="1" latinLnBrk="0" hangingPunct="1">
        <a:spcBef>
          <a:spcPct val="0"/>
        </a:spcBef>
        <a:buNone/>
        <a:defRPr sz="3800" b="1" kern="1200">
          <a:solidFill>
            <a:srgbClr val="005BBF"/>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347951"/>
            <a:ext cx="8229600" cy="2908738"/>
          </a:xfrm>
          <a:prstGeom prst="rect">
            <a:avLst/>
          </a:prstGeom>
        </p:spPr>
        <p:txBody>
          <a:bodyPr vert="horz" lIns="0" tIns="0" rIns="0" bIns="0" rtlCol="0" anchor="ctr">
            <a:noAutofit/>
          </a:bodyPr>
          <a:lstStyle/>
          <a:p>
            <a:r>
              <a:rPr lang="en-US" dirty="0"/>
              <a:t>DIVIDER PAGE TEXT HERE</a:t>
            </a:r>
          </a:p>
        </p:txBody>
      </p:sp>
      <p:sp>
        <p:nvSpPr>
          <p:cNvPr id="8" name="Slide Number Placeholder 6"/>
          <p:cNvSpPr>
            <a:spLocks noGrp="1"/>
          </p:cNvSpPr>
          <p:nvPr>
            <p:ph type="sldNum" sz="quarter" idx="4"/>
          </p:nvPr>
        </p:nvSpPr>
        <p:spPr>
          <a:xfrm>
            <a:off x="8605458" y="6355921"/>
            <a:ext cx="538542" cy="502080"/>
          </a:xfrm>
          <a:prstGeom prst="rect">
            <a:avLst/>
          </a:prstGeom>
        </p:spPr>
        <p:txBody>
          <a:bodyPr anchor="ctr"/>
          <a:lstStyle>
            <a:lvl1pPr algn="ctr">
              <a:defRPr sz="1000" b="1">
                <a:solidFill>
                  <a:schemeClr val="bg1"/>
                </a:solidFill>
                <a:latin typeface="Arial" panose="020B0604020202020204" pitchFamily="34" charset="0"/>
                <a:cs typeface="Arial" panose="020B0604020202020204" pitchFamily="34" charset="0"/>
              </a:defRPr>
            </a:lvl1pPr>
          </a:lstStyle>
          <a:p>
            <a:fld id="{69C8E493-8255-40C2-A83F-019E5C054B6D}"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3345600"/>
      </p:ext>
    </p:extLst>
  </p:cSld>
  <p:clrMap bg1="lt1" tx1="dk1" bg2="lt2" tx2="dk2" accent1="accent1" accent2="accent2" accent3="accent3" accent4="accent4" accent5="accent5" accent6="accent6" hlink="hlink" folHlink="folHlink"/>
  <p:sldLayoutIdLst>
    <p:sldLayoutId id="2147483659" r:id="rId1"/>
    <p:sldLayoutId id="2147483673" r:id="rId2"/>
  </p:sldLayoutIdLst>
  <p:hf sldNum="0" hdr="0" ftr="0" dt="0"/>
  <p:txStyles>
    <p:titleStyle>
      <a:lvl1pPr algn="ctr" defTabSz="914400" rtl="0" eaLnBrk="1" latinLnBrk="0" hangingPunct="1">
        <a:lnSpc>
          <a:spcPts val="3000"/>
        </a:lnSpc>
        <a:spcBef>
          <a:spcPts val="0"/>
        </a:spcBef>
        <a:buNone/>
        <a:defRPr sz="2600" b="1" i="0" kern="1200" spc="450" baseline="0">
          <a:solidFill>
            <a:schemeClr val="bg1"/>
          </a:solidFill>
          <a:latin typeface="Arial Black" charset="0"/>
          <a:ea typeface="Arial Black" charset="0"/>
          <a:cs typeface="Arial Black"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5B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69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843823"/>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0.jp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4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61.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JPG"/><Relationship Id="rId5" Type="http://schemas.microsoft.com/office/2007/relationships/hdphoto" Target="../media/hdphoto2.wdp"/><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697" y="1875164"/>
            <a:ext cx="5991100" cy="2429820"/>
          </a:xfrm>
        </p:spPr>
        <p:txBody>
          <a:bodyPr/>
          <a:lstStyle/>
          <a:p>
            <a:pPr>
              <a:lnSpc>
                <a:spcPct val="150000"/>
              </a:lnSpc>
            </a:pPr>
            <a:r>
              <a:rPr lang="en-US" sz="3200" dirty="0"/>
              <a:t>Roundabout In A Cornfield </a:t>
            </a:r>
            <a:br>
              <a:rPr lang="en-US" sz="3200" dirty="0"/>
            </a:br>
            <a:r>
              <a:rPr lang="en-US" sz="2000" dirty="0"/>
              <a:t>Illinois 47 at Burlington Road, </a:t>
            </a:r>
            <a:br>
              <a:rPr lang="en-US" sz="2000" dirty="0"/>
            </a:br>
            <a:r>
              <a:rPr lang="en-US" sz="2000" dirty="0"/>
              <a:t>One Year Later</a:t>
            </a:r>
          </a:p>
        </p:txBody>
      </p:sp>
      <p:sp>
        <p:nvSpPr>
          <p:cNvPr id="4" name="Text Placeholder 3"/>
          <p:cNvSpPr>
            <a:spLocks noGrp="1"/>
          </p:cNvSpPr>
          <p:nvPr>
            <p:ph type="body" sz="quarter" idx="11"/>
          </p:nvPr>
        </p:nvSpPr>
        <p:spPr>
          <a:xfrm>
            <a:off x="6580166" y="4447488"/>
            <a:ext cx="2106631" cy="914400"/>
          </a:xfrm>
        </p:spPr>
        <p:txBody>
          <a:bodyPr/>
          <a:lstStyle/>
          <a:p>
            <a:r>
              <a:rPr lang="en-US" sz="2000" dirty="0"/>
              <a:t>February 2018</a:t>
            </a:r>
          </a:p>
        </p:txBody>
      </p:sp>
    </p:spTree>
    <p:extLst>
      <p:ext uri="{BB962C8B-B14F-4D97-AF65-F5344CB8AC3E}">
        <p14:creationId xmlns:p14="http://schemas.microsoft.com/office/powerpoint/2010/main" val="66164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D87CF6-4241-4933-A6BC-D854094F20EF}"/>
              </a:ext>
            </a:extLst>
          </p:cNvPr>
          <p:cNvSpPr>
            <a:spLocks noGrp="1"/>
          </p:cNvSpPr>
          <p:nvPr>
            <p:ph idx="1"/>
          </p:nvPr>
        </p:nvSpPr>
        <p:spPr>
          <a:xfrm>
            <a:off x="1088136" y="1143000"/>
            <a:ext cx="7598664" cy="4525963"/>
          </a:xfrm>
        </p:spPr>
        <p:txBody>
          <a:bodyPr/>
          <a:lstStyle/>
          <a:p>
            <a:r>
              <a:rPr lang="en-US" dirty="0"/>
              <a:t>Roundabout delay vs. traffic signal delay:</a:t>
            </a:r>
          </a:p>
        </p:txBody>
      </p:sp>
      <p:sp>
        <p:nvSpPr>
          <p:cNvPr id="4" name="Title 1">
            <a:extLst>
              <a:ext uri="{FF2B5EF4-FFF2-40B4-BE49-F238E27FC236}">
                <a16:creationId xmlns:a16="http://schemas.microsoft.com/office/drawing/2014/main" id="{BDFEF9B7-880D-4655-AC49-2B0EC0759C45}"/>
              </a:ext>
            </a:extLst>
          </p:cNvPr>
          <p:cNvSpPr>
            <a:spLocks noGrp="1"/>
          </p:cNvSpPr>
          <p:nvPr>
            <p:ph type="title"/>
          </p:nvPr>
        </p:nvSpPr>
        <p:spPr/>
        <p:txBody>
          <a:bodyPr/>
          <a:lstStyle/>
          <a:p>
            <a:r>
              <a:rPr lang="en-US" dirty="0"/>
              <a:t>Preliminary Engineering</a:t>
            </a:r>
          </a:p>
        </p:txBody>
      </p:sp>
      <p:pic>
        <p:nvPicPr>
          <p:cNvPr id="15" name="Picture 14">
            <a:extLst>
              <a:ext uri="{FF2B5EF4-FFF2-40B4-BE49-F238E27FC236}">
                <a16:creationId xmlns:a16="http://schemas.microsoft.com/office/drawing/2014/main" id="{54C6B1A9-EE38-054F-8475-310EB4902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357" y="1597145"/>
            <a:ext cx="5042976" cy="4541187"/>
          </a:xfrm>
          <a:prstGeom prst="rect">
            <a:avLst/>
          </a:prstGeom>
        </p:spPr>
      </p:pic>
      <p:pic>
        <p:nvPicPr>
          <p:cNvPr id="13" name="Picture 12">
            <a:extLst>
              <a:ext uri="{FF2B5EF4-FFF2-40B4-BE49-F238E27FC236}">
                <a16:creationId xmlns:a16="http://schemas.microsoft.com/office/drawing/2014/main" id="{2AABD032-2B65-5E4B-A85C-A05A53EE1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6357" y="1597145"/>
            <a:ext cx="5042976" cy="4541187"/>
          </a:xfrm>
          <a:prstGeom prst="rect">
            <a:avLst/>
          </a:prstGeom>
        </p:spPr>
      </p:pic>
      <p:pic>
        <p:nvPicPr>
          <p:cNvPr id="6" name="Picture 5">
            <a:extLst>
              <a:ext uri="{FF2B5EF4-FFF2-40B4-BE49-F238E27FC236}">
                <a16:creationId xmlns:a16="http://schemas.microsoft.com/office/drawing/2014/main" id="{F48797C5-B28E-D945-BCF9-EF561AE75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6357" y="1597145"/>
            <a:ext cx="5042976" cy="4541187"/>
          </a:xfrm>
          <a:prstGeom prst="rect">
            <a:avLst/>
          </a:prstGeom>
        </p:spPr>
      </p:pic>
    </p:spTree>
    <p:extLst>
      <p:ext uri="{BB962C8B-B14F-4D97-AF65-F5344CB8AC3E}">
        <p14:creationId xmlns:p14="http://schemas.microsoft.com/office/powerpoint/2010/main" val="153386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5091-3859-439E-B49E-EA35EE6EE744}"/>
              </a:ext>
            </a:extLst>
          </p:cNvPr>
          <p:cNvSpPr>
            <a:spLocks noGrp="1"/>
          </p:cNvSpPr>
          <p:nvPr>
            <p:ph type="title"/>
          </p:nvPr>
        </p:nvSpPr>
        <p:spPr/>
        <p:txBody>
          <a:bodyPr/>
          <a:lstStyle/>
          <a:p>
            <a:r>
              <a:rPr lang="en-US" dirty="0"/>
              <a:t>Preliminary Engineering</a:t>
            </a:r>
          </a:p>
        </p:txBody>
      </p:sp>
      <p:sp>
        <p:nvSpPr>
          <p:cNvPr id="5" name="Content Placeholder 2">
            <a:extLst>
              <a:ext uri="{FF2B5EF4-FFF2-40B4-BE49-F238E27FC236}">
                <a16:creationId xmlns:a16="http://schemas.microsoft.com/office/drawing/2014/main" id="{113126C6-452E-4C2C-A08A-1CE2B6BDC092}"/>
              </a:ext>
            </a:extLst>
          </p:cNvPr>
          <p:cNvSpPr txBox="1">
            <a:spLocks/>
          </p:cNvSpPr>
          <p:nvPr/>
        </p:nvSpPr>
        <p:spPr>
          <a:xfrm>
            <a:off x="971960" y="1166018"/>
            <a:ext cx="759866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Was the single-lane design the right way to go?</a:t>
            </a:r>
          </a:p>
          <a:p>
            <a:r>
              <a:rPr lang="en-US" sz="2400" dirty="0"/>
              <a:t>Was expandability a proper approach?</a:t>
            </a:r>
          </a:p>
          <a:p>
            <a:endParaRPr lang="en-US" dirty="0"/>
          </a:p>
        </p:txBody>
      </p:sp>
      <p:graphicFrame>
        <p:nvGraphicFramePr>
          <p:cNvPr id="7" name="Content Placeholder 6">
            <a:extLst>
              <a:ext uri="{FF2B5EF4-FFF2-40B4-BE49-F238E27FC236}">
                <a16:creationId xmlns:a16="http://schemas.microsoft.com/office/drawing/2014/main" id="{6A4055DB-8EB6-41CB-AF37-E81F7B039854}"/>
              </a:ext>
            </a:extLst>
          </p:cNvPr>
          <p:cNvGraphicFramePr>
            <a:graphicFrameLocks noGrp="1"/>
          </p:cNvGraphicFramePr>
          <p:nvPr>
            <p:ph idx="1"/>
            <p:extLst>
              <p:ext uri="{D42A27DB-BD31-4B8C-83A1-F6EECF244321}">
                <p14:modId xmlns:p14="http://schemas.microsoft.com/office/powerpoint/2010/main" val="716200033"/>
              </p:ext>
            </p:extLst>
          </p:nvPr>
        </p:nvGraphicFramePr>
        <p:xfrm>
          <a:off x="971960" y="2832652"/>
          <a:ext cx="5912471" cy="3133725"/>
        </p:xfrm>
        <a:graphic>
          <a:graphicData uri="http://schemas.openxmlformats.org/drawingml/2006/table">
            <a:tbl>
              <a:tblPr>
                <a:tableStyleId>{5C22544A-7EE6-4342-B048-85BDC9FD1C3A}</a:tableStyleId>
              </a:tblPr>
              <a:tblGrid>
                <a:gridCol w="1626810">
                  <a:extLst>
                    <a:ext uri="{9D8B030D-6E8A-4147-A177-3AD203B41FA5}">
                      <a16:colId xmlns:a16="http://schemas.microsoft.com/office/drawing/2014/main" val="4149238429"/>
                    </a:ext>
                  </a:extLst>
                </a:gridCol>
                <a:gridCol w="1116252">
                  <a:extLst>
                    <a:ext uri="{9D8B030D-6E8A-4147-A177-3AD203B41FA5}">
                      <a16:colId xmlns:a16="http://schemas.microsoft.com/office/drawing/2014/main" val="3521543259"/>
                    </a:ext>
                  </a:extLst>
                </a:gridCol>
                <a:gridCol w="1340609">
                  <a:extLst>
                    <a:ext uri="{9D8B030D-6E8A-4147-A177-3AD203B41FA5}">
                      <a16:colId xmlns:a16="http://schemas.microsoft.com/office/drawing/2014/main" val="3029598244"/>
                    </a:ext>
                  </a:extLst>
                </a:gridCol>
                <a:gridCol w="1828800">
                  <a:extLst>
                    <a:ext uri="{9D8B030D-6E8A-4147-A177-3AD203B41FA5}">
                      <a16:colId xmlns:a16="http://schemas.microsoft.com/office/drawing/2014/main" val="3124967980"/>
                    </a:ext>
                  </a:extLst>
                </a:gridCol>
              </a:tblGrid>
              <a:tr h="723900">
                <a:tc>
                  <a:txBody>
                    <a:bodyPr/>
                    <a:lstStyle/>
                    <a:p>
                      <a:pPr algn="ctr" fontAlgn="b"/>
                      <a:r>
                        <a:rPr lang="en-US" sz="1400" u="sng" strike="noStrike" dirty="0">
                          <a:effectLst/>
                          <a:latin typeface="Arial Black" panose="020B0A04020102020204" pitchFamily="34" charset="0"/>
                        </a:rPr>
                        <a:t>Leg</a:t>
                      </a:r>
                      <a:endParaRPr lang="en-US" sz="1400" b="1" i="0" u="sng" strike="noStrike" dirty="0">
                        <a:solidFill>
                          <a:srgbClr val="000000"/>
                        </a:solidFill>
                        <a:effectLst/>
                        <a:latin typeface="Arial Black" panose="020B0A04020102020204" pitchFamily="34" charset="0"/>
                      </a:endParaRPr>
                    </a:p>
                  </a:txBody>
                  <a:tcPr marL="9525" marR="9525" marT="9525" marB="0" anchor="b"/>
                </a:tc>
                <a:tc>
                  <a:txBody>
                    <a:bodyPr/>
                    <a:lstStyle/>
                    <a:p>
                      <a:pPr algn="ctr" fontAlgn="ctr"/>
                      <a:r>
                        <a:rPr lang="en-US" sz="1400" u="sng" strike="noStrike" dirty="0">
                          <a:effectLst/>
                          <a:latin typeface="Arial Black" panose="020B0A04020102020204" pitchFamily="34" charset="0"/>
                        </a:rPr>
                        <a:t>2010 Actuals</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Year 2030 Projections (2010)</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Year 2017 (interpolated from Year 2030 projections)</a:t>
                      </a:r>
                      <a:endParaRPr lang="en-US" sz="1400" b="1" i="0" u="sng" strike="noStrike" dirty="0">
                        <a:solidFill>
                          <a:srgbClr val="000000"/>
                        </a:solidFill>
                        <a:effectLst/>
                        <a:latin typeface="Arial Black" panose="020B0A04020102020204" pitchFamily="34" charset="0"/>
                      </a:endParaRPr>
                    </a:p>
                  </a:txBody>
                  <a:tcPr marL="9525" marR="9525" marT="9525" marB="0" anchor="ctr"/>
                </a:tc>
                <a:extLst>
                  <a:ext uri="{0D108BD9-81ED-4DB2-BD59-A6C34878D82A}">
                    <a16:rowId xmlns:a16="http://schemas.microsoft.com/office/drawing/2014/main" val="2886013478"/>
                  </a:ext>
                </a:extLst>
              </a:tr>
              <a:tr h="278765">
                <a:tc rowSpan="2">
                  <a:txBody>
                    <a:bodyPr/>
                    <a:lstStyle/>
                    <a:p>
                      <a:pPr algn="ctr" fontAlgn="ctr"/>
                      <a:r>
                        <a:rPr lang="en-US" sz="1400" u="none" strike="noStrike" dirty="0">
                          <a:effectLst/>
                          <a:latin typeface="Arial Black" panose="020B0A04020102020204" pitchFamily="34" charset="0"/>
                        </a:rPr>
                        <a:t>North (IL 47)</a:t>
                      </a:r>
                      <a:endParaRPr lang="en-US" sz="1400" b="1" i="0" u="none" strike="noStrike" dirty="0">
                        <a:solidFill>
                          <a:srgbClr val="000000"/>
                        </a:solidFill>
                        <a:effectLst/>
                        <a:latin typeface="Arial Black" panose="020B0A04020102020204" pitchFamily="34" charset="0"/>
                      </a:endParaRPr>
                    </a:p>
                  </a:txBody>
                  <a:tcPr marL="9525" marR="9525" marT="9525" marB="0" anchor="ctr">
                    <a:noFill/>
                  </a:tcPr>
                </a:tc>
                <a:tc rowSpan="2">
                  <a:txBody>
                    <a:bodyPr/>
                    <a:lstStyle/>
                    <a:p>
                      <a:pPr algn="ctr" fontAlgn="ctr"/>
                      <a:r>
                        <a:rPr lang="en-US" sz="1800" u="none" strike="noStrike" dirty="0">
                          <a:effectLst/>
                        </a:rPr>
                        <a:t>8,200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a:effectLst/>
                        </a:rPr>
                        <a:t>16,000</a:t>
                      </a:r>
                      <a:endParaRPr lang="en-US" sz="1800" b="0" i="0" u="none" strike="noStrike">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dirty="0">
                          <a:effectLst/>
                        </a:rPr>
                        <a:t>10,930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1271828562"/>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+95%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b="1" u="none" strike="noStrike" dirty="0">
                          <a:solidFill>
                            <a:srgbClr val="FF0000"/>
                          </a:solidFill>
                          <a:effectLst/>
                        </a:rPr>
                        <a:t>+33%</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2339384099"/>
                  </a:ext>
                </a:extLst>
              </a:tr>
              <a:tr h="278765">
                <a:tc rowSpan="2">
                  <a:txBody>
                    <a:bodyPr/>
                    <a:lstStyle/>
                    <a:p>
                      <a:pPr algn="ctr" fontAlgn="ctr"/>
                      <a:r>
                        <a:rPr lang="en-US" sz="1400" u="none" strike="noStrike" dirty="0">
                          <a:effectLst/>
                          <a:latin typeface="Arial Black" panose="020B0A04020102020204" pitchFamily="34" charset="0"/>
                        </a:rPr>
                        <a:t>South (IL 47)</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rowSpan="2">
                  <a:txBody>
                    <a:bodyPr/>
                    <a:lstStyle/>
                    <a:p>
                      <a:pPr algn="ctr" fontAlgn="ctr"/>
                      <a:r>
                        <a:rPr lang="en-US" sz="1800" u="none" strike="noStrike" dirty="0">
                          <a:effectLst/>
                        </a:rPr>
                        <a:t>7,800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16,000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0" i="0" u="none" strike="noStrike" dirty="0">
                          <a:solidFill>
                            <a:srgbClr val="000000"/>
                          </a:solidFill>
                          <a:effectLst/>
                          <a:latin typeface="Calibri" panose="020F0502020204030204" pitchFamily="34" charset="0"/>
                          <a:cs typeface="Calibri" panose="020F0502020204030204" pitchFamily="34" charset="0"/>
                        </a:rPr>
                        <a:t>10,670</a:t>
                      </a:r>
                    </a:p>
                  </a:txBody>
                  <a:tcPr marL="9525" marR="9525" marT="9525" marB="0" anchor="ctr">
                    <a:solidFill>
                      <a:schemeClr val="tx2">
                        <a:lumMod val="20000"/>
                        <a:lumOff val="80000"/>
                      </a:schemeClr>
                    </a:solidFill>
                  </a:tcPr>
                </a:tc>
                <a:extLst>
                  <a:ext uri="{0D108BD9-81ED-4DB2-BD59-A6C34878D82A}">
                    <a16:rowId xmlns:a16="http://schemas.microsoft.com/office/drawing/2014/main" val="619487655"/>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+105%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FF0000"/>
                          </a:solidFill>
                          <a:effectLst/>
                        </a:rPr>
                        <a:t>+37%</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416926829"/>
                  </a:ext>
                </a:extLst>
              </a:tr>
              <a:tr h="278765">
                <a:tc rowSpan="2">
                  <a:txBody>
                    <a:bodyPr/>
                    <a:lstStyle/>
                    <a:p>
                      <a:pPr algn="ctr" fontAlgn="ctr"/>
                      <a:r>
                        <a:rPr lang="en-US" sz="1400" u="none" strike="noStrike" dirty="0">
                          <a:effectLst/>
                          <a:latin typeface="Arial Black" panose="020B0A04020102020204" pitchFamily="34" charset="0"/>
                        </a:rPr>
                        <a:t>East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noFill/>
                  </a:tcPr>
                </a:tc>
                <a:tc rowSpan="2">
                  <a:txBody>
                    <a:bodyPr/>
                    <a:lstStyle/>
                    <a:p>
                      <a:pPr algn="ctr" fontAlgn="ctr"/>
                      <a:r>
                        <a:rPr lang="en-US" sz="1800" u="none" strike="noStrike" dirty="0">
                          <a:effectLst/>
                        </a:rPr>
                        <a:t>4,000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dirty="0">
                          <a:effectLst/>
                        </a:rPr>
                        <a:t>9,000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dirty="0">
                          <a:effectLst/>
                        </a:rPr>
                        <a:t>5,200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194101610"/>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+125%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b="1" u="none" strike="noStrike" dirty="0">
                          <a:solidFill>
                            <a:srgbClr val="FF0000"/>
                          </a:solidFill>
                          <a:effectLst/>
                        </a:rPr>
                        <a:t>+30%</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4004208049"/>
                  </a:ext>
                </a:extLst>
              </a:tr>
              <a:tr h="278765">
                <a:tc rowSpan="2">
                  <a:txBody>
                    <a:bodyPr/>
                    <a:lstStyle/>
                    <a:p>
                      <a:pPr algn="ctr" fontAlgn="ctr"/>
                      <a:r>
                        <a:rPr lang="en-US" sz="1400" u="none" strike="noStrike" dirty="0">
                          <a:effectLst/>
                          <a:latin typeface="Arial Black" panose="020B0A04020102020204" pitchFamily="34" charset="0"/>
                        </a:rPr>
                        <a:t>West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rowSpan="2">
                  <a:txBody>
                    <a:bodyPr/>
                    <a:lstStyle/>
                    <a:p>
                      <a:pPr algn="ctr" fontAlgn="ctr"/>
                      <a:r>
                        <a:rPr lang="en-US" sz="1800" u="none" strike="noStrike">
                          <a:effectLst/>
                        </a:rPr>
                        <a:t>3,500</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a:effectLst/>
                        </a:rPr>
                        <a:t>8,000</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5,200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3359018169"/>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+129%</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FF0000"/>
                          </a:solidFill>
                          <a:effectLst/>
                        </a:rPr>
                        <a:t>+49%</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181177356"/>
                  </a:ext>
                </a:extLst>
              </a:tr>
            </a:tbl>
          </a:graphicData>
        </a:graphic>
      </p:graphicFrame>
      <p:graphicFrame>
        <p:nvGraphicFramePr>
          <p:cNvPr id="8" name="Table 7">
            <a:extLst>
              <a:ext uri="{FF2B5EF4-FFF2-40B4-BE49-F238E27FC236}">
                <a16:creationId xmlns:a16="http://schemas.microsoft.com/office/drawing/2014/main" id="{E52F56EF-B0AB-4409-A58A-B267E567E608}"/>
              </a:ext>
            </a:extLst>
          </p:cNvPr>
          <p:cNvGraphicFramePr>
            <a:graphicFrameLocks noGrp="1"/>
          </p:cNvGraphicFramePr>
          <p:nvPr>
            <p:extLst>
              <p:ext uri="{D42A27DB-BD31-4B8C-83A1-F6EECF244321}">
                <p14:modId xmlns:p14="http://schemas.microsoft.com/office/powerpoint/2010/main" val="4218943094"/>
              </p:ext>
            </p:extLst>
          </p:nvPr>
        </p:nvGraphicFramePr>
        <p:xfrm>
          <a:off x="971960" y="2832651"/>
          <a:ext cx="7429298" cy="3133725"/>
        </p:xfrm>
        <a:graphic>
          <a:graphicData uri="http://schemas.openxmlformats.org/drawingml/2006/table">
            <a:tbl>
              <a:tblPr>
                <a:tableStyleId>{5C22544A-7EE6-4342-B048-85BDC9FD1C3A}</a:tableStyleId>
              </a:tblPr>
              <a:tblGrid>
                <a:gridCol w="1628764">
                  <a:extLst>
                    <a:ext uri="{9D8B030D-6E8A-4147-A177-3AD203B41FA5}">
                      <a16:colId xmlns:a16="http://schemas.microsoft.com/office/drawing/2014/main" val="4220835464"/>
                    </a:ext>
                  </a:extLst>
                </a:gridCol>
                <a:gridCol w="1117593">
                  <a:extLst>
                    <a:ext uri="{9D8B030D-6E8A-4147-A177-3AD203B41FA5}">
                      <a16:colId xmlns:a16="http://schemas.microsoft.com/office/drawing/2014/main" val="2262188092"/>
                    </a:ext>
                  </a:extLst>
                </a:gridCol>
                <a:gridCol w="1343235">
                  <a:extLst>
                    <a:ext uri="{9D8B030D-6E8A-4147-A177-3AD203B41FA5}">
                      <a16:colId xmlns:a16="http://schemas.microsoft.com/office/drawing/2014/main" val="2179767620"/>
                    </a:ext>
                  </a:extLst>
                </a:gridCol>
                <a:gridCol w="1842225">
                  <a:extLst>
                    <a:ext uri="{9D8B030D-6E8A-4147-A177-3AD203B41FA5}">
                      <a16:colId xmlns:a16="http://schemas.microsoft.com/office/drawing/2014/main" val="2306725087"/>
                    </a:ext>
                  </a:extLst>
                </a:gridCol>
                <a:gridCol w="1497481">
                  <a:extLst>
                    <a:ext uri="{9D8B030D-6E8A-4147-A177-3AD203B41FA5}">
                      <a16:colId xmlns:a16="http://schemas.microsoft.com/office/drawing/2014/main" val="1043283857"/>
                    </a:ext>
                  </a:extLst>
                </a:gridCol>
              </a:tblGrid>
              <a:tr h="723900">
                <a:tc>
                  <a:txBody>
                    <a:bodyPr/>
                    <a:lstStyle/>
                    <a:p>
                      <a:pPr algn="ctr" fontAlgn="b"/>
                      <a:r>
                        <a:rPr lang="en-US" sz="1400" u="sng" strike="noStrike" dirty="0">
                          <a:effectLst/>
                          <a:latin typeface="Arial Black" panose="020B0A04020102020204" pitchFamily="34" charset="0"/>
                        </a:rPr>
                        <a:t>Leg</a:t>
                      </a:r>
                      <a:endParaRPr lang="en-US" sz="1400" b="1" i="0" u="sng" strike="noStrike" dirty="0">
                        <a:solidFill>
                          <a:srgbClr val="000000"/>
                        </a:solidFill>
                        <a:effectLst/>
                        <a:latin typeface="Arial Black" panose="020B0A04020102020204" pitchFamily="34" charset="0"/>
                      </a:endParaRPr>
                    </a:p>
                  </a:txBody>
                  <a:tcPr marL="9525" marR="9525" marT="9525" marB="0" anchor="b"/>
                </a:tc>
                <a:tc>
                  <a:txBody>
                    <a:bodyPr/>
                    <a:lstStyle/>
                    <a:p>
                      <a:pPr algn="ctr" fontAlgn="ctr"/>
                      <a:r>
                        <a:rPr lang="en-US" sz="1400" u="sng" strike="noStrike">
                          <a:effectLst/>
                          <a:latin typeface="Arial Black" panose="020B0A04020102020204" pitchFamily="34" charset="0"/>
                        </a:rPr>
                        <a:t>2010 Actuals</a:t>
                      </a:r>
                      <a:endParaRPr lang="en-US" sz="1400" b="1" i="0" u="sng" strike="noStrike">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Year 2030 Projections (2010)</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Year 2017 (interpolated from Year 2030 projections)</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2017 Actuals</a:t>
                      </a:r>
                      <a:endParaRPr lang="en-US" sz="1400" b="1" i="0" u="sng" strike="noStrike" dirty="0">
                        <a:solidFill>
                          <a:srgbClr val="000000"/>
                        </a:solidFill>
                        <a:effectLst/>
                        <a:latin typeface="Arial Black" panose="020B0A04020102020204" pitchFamily="34" charset="0"/>
                      </a:endParaRPr>
                    </a:p>
                  </a:txBody>
                  <a:tcPr marL="9525" marR="9525" marT="9525" marB="0" anchor="ctr"/>
                </a:tc>
                <a:extLst>
                  <a:ext uri="{0D108BD9-81ED-4DB2-BD59-A6C34878D82A}">
                    <a16:rowId xmlns:a16="http://schemas.microsoft.com/office/drawing/2014/main" val="2673671570"/>
                  </a:ext>
                </a:extLst>
              </a:tr>
              <a:tr h="278765">
                <a:tc rowSpan="2">
                  <a:txBody>
                    <a:bodyPr/>
                    <a:lstStyle/>
                    <a:p>
                      <a:pPr algn="ctr" fontAlgn="ctr"/>
                      <a:r>
                        <a:rPr lang="en-US" sz="1400" u="none" strike="noStrike" dirty="0">
                          <a:effectLst/>
                          <a:latin typeface="Arial Black" panose="020B0A04020102020204" pitchFamily="34" charset="0"/>
                        </a:rPr>
                        <a:t>North (IL 47)</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bg1"/>
                    </a:solidFill>
                  </a:tcPr>
                </a:tc>
                <a:tc rowSpan="2">
                  <a:txBody>
                    <a:bodyPr/>
                    <a:lstStyle/>
                    <a:p>
                      <a:pPr algn="ctr" fontAlgn="ctr"/>
                      <a:r>
                        <a:rPr lang="en-US" sz="1800" u="none" strike="noStrike" dirty="0">
                          <a:effectLst/>
                        </a:rPr>
                        <a:t>8,200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dirty="0">
                          <a:effectLst/>
                        </a:rPr>
                        <a:t>16,000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dirty="0">
                          <a:effectLst/>
                        </a:rPr>
                        <a:t>10,930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a:effectLst/>
                        </a:rPr>
                        <a:t>8,344</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bg1"/>
                    </a:solidFill>
                  </a:tcPr>
                </a:tc>
                <a:extLst>
                  <a:ext uri="{0D108BD9-81ED-4DB2-BD59-A6C34878D82A}">
                    <a16:rowId xmlns:a16="http://schemas.microsoft.com/office/drawing/2014/main" val="3894604013"/>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+95%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b="1" u="none" strike="noStrike" dirty="0">
                          <a:solidFill>
                            <a:srgbClr val="FF0000"/>
                          </a:solidFill>
                          <a:effectLst/>
                        </a:rPr>
                        <a:t>+33%</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Arial Rounded MT Bold" panose="020F0704030504030204" pitchFamily="34" charset="0"/>
                      </a:endParaRPr>
                    </a:p>
                  </a:txBody>
                  <a:tcPr marL="9525" marR="9525" marT="9525" marB="0" anchor="ctr">
                    <a:solidFill>
                      <a:schemeClr val="bg1"/>
                    </a:solidFill>
                  </a:tcPr>
                </a:tc>
                <a:extLst>
                  <a:ext uri="{0D108BD9-81ED-4DB2-BD59-A6C34878D82A}">
                    <a16:rowId xmlns:a16="http://schemas.microsoft.com/office/drawing/2014/main" val="3935788073"/>
                  </a:ext>
                </a:extLst>
              </a:tr>
              <a:tr h="278765">
                <a:tc rowSpan="2">
                  <a:txBody>
                    <a:bodyPr/>
                    <a:lstStyle/>
                    <a:p>
                      <a:pPr algn="ctr" fontAlgn="ctr"/>
                      <a:r>
                        <a:rPr lang="en-US" sz="1400" u="none" strike="noStrike">
                          <a:effectLst/>
                          <a:latin typeface="Arial Black" panose="020B0A04020102020204" pitchFamily="34" charset="0"/>
                        </a:rPr>
                        <a:t>South (IL 47)</a:t>
                      </a:r>
                      <a:endParaRPr lang="en-US" sz="1400" b="1" i="0" u="none" strike="noStrike">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rowSpan="2">
                  <a:txBody>
                    <a:bodyPr/>
                    <a:lstStyle/>
                    <a:p>
                      <a:pPr algn="ctr" fontAlgn="ctr"/>
                      <a:r>
                        <a:rPr lang="en-US" sz="1800" u="none" strike="noStrike">
                          <a:effectLst/>
                        </a:rPr>
                        <a:t>7,800</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a:effectLst/>
                        </a:rPr>
                        <a:t>16,000</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0" i="0" u="none" strike="noStrike" dirty="0">
                          <a:solidFill>
                            <a:srgbClr val="000000"/>
                          </a:solidFill>
                          <a:effectLst/>
                          <a:latin typeface="Calibri" panose="020F0502020204030204" pitchFamily="34" charset="0"/>
                          <a:cs typeface="Calibri" panose="020F0502020204030204" pitchFamily="34" charset="0"/>
                        </a:rPr>
                        <a:t>10,670</a:t>
                      </a: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7,525</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3309415420"/>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+105%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FF0000"/>
                          </a:solidFill>
                          <a:effectLst/>
                        </a:rPr>
                        <a:t>+37%</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00B050"/>
                          </a:solidFill>
                          <a:effectLst/>
                        </a:rPr>
                        <a:t>-4%</a:t>
                      </a:r>
                      <a:endParaRPr lang="en-US" sz="1800" b="1" i="0" u="none" strike="noStrike" dirty="0">
                        <a:solidFill>
                          <a:srgbClr val="00B05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655830131"/>
                  </a:ext>
                </a:extLst>
              </a:tr>
              <a:tr h="278765">
                <a:tc rowSpan="2">
                  <a:txBody>
                    <a:bodyPr/>
                    <a:lstStyle/>
                    <a:p>
                      <a:pPr algn="ctr" fontAlgn="ctr"/>
                      <a:r>
                        <a:rPr lang="en-US" sz="1400" u="none" strike="noStrike" dirty="0">
                          <a:effectLst/>
                          <a:latin typeface="Arial Black" panose="020B0A04020102020204" pitchFamily="34" charset="0"/>
                        </a:rPr>
                        <a:t>East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bg1"/>
                    </a:solidFill>
                  </a:tcPr>
                </a:tc>
                <a:tc rowSpan="2">
                  <a:txBody>
                    <a:bodyPr/>
                    <a:lstStyle/>
                    <a:p>
                      <a:pPr algn="ctr" fontAlgn="ctr"/>
                      <a:r>
                        <a:rPr lang="en-US" sz="1800" u="none" strike="noStrike" dirty="0">
                          <a:effectLst/>
                        </a:rPr>
                        <a:t>4,000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dirty="0">
                          <a:effectLst/>
                        </a:rPr>
                        <a:t>9,000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dirty="0">
                          <a:effectLst/>
                        </a:rPr>
                        <a:t>5,200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u="none" strike="noStrike" dirty="0">
                          <a:effectLst/>
                        </a:rPr>
                        <a:t>4,439</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bg1"/>
                    </a:solidFill>
                  </a:tcPr>
                </a:tc>
                <a:extLst>
                  <a:ext uri="{0D108BD9-81ED-4DB2-BD59-A6C34878D82A}">
                    <a16:rowId xmlns:a16="http://schemas.microsoft.com/office/drawing/2014/main" val="3278549076"/>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+125%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b="1" u="none" strike="noStrike" dirty="0">
                          <a:solidFill>
                            <a:srgbClr val="FF0000"/>
                          </a:solidFill>
                          <a:effectLst/>
                        </a:rPr>
                        <a:t>+30%</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bg1"/>
                    </a:solidFill>
                  </a:tcPr>
                </a:tc>
                <a:tc>
                  <a:txBody>
                    <a:bodyPr/>
                    <a:lstStyle/>
                    <a:p>
                      <a:pPr algn="ctr" fontAlgn="ctr"/>
                      <a:r>
                        <a:rPr lang="en-US" sz="1800" b="1" u="none" strike="noStrike" dirty="0">
                          <a:solidFill>
                            <a:srgbClr val="00B050"/>
                          </a:solidFill>
                          <a:effectLst/>
                        </a:rPr>
                        <a:t>11%</a:t>
                      </a:r>
                      <a:endParaRPr lang="en-US" sz="1800" b="1" i="0" u="none" strike="noStrike" dirty="0">
                        <a:solidFill>
                          <a:srgbClr val="00B050"/>
                        </a:solidFill>
                        <a:effectLst/>
                        <a:latin typeface="Arial Rounded MT Bold" panose="020F0704030504030204" pitchFamily="34" charset="0"/>
                      </a:endParaRPr>
                    </a:p>
                  </a:txBody>
                  <a:tcPr marL="9525" marR="9525" marT="9525" marB="0" anchor="ctr">
                    <a:solidFill>
                      <a:schemeClr val="bg1"/>
                    </a:solidFill>
                  </a:tcPr>
                </a:tc>
                <a:extLst>
                  <a:ext uri="{0D108BD9-81ED-4DB2-BD59-A6C34878D82A}">
                    <a16:rowId xmlns:a16="http://schemas.microsoft.com/office/drawing/2014/main" val="4263198198"/>
                  </a:ext>
                </a:extLst>
              </a:tr>
              <a:tr h="278765">
                <a:tc rowSpan="2">
                  <a:txBody>
                    <a:bodyPr/>
                    <a:lstStyle/>
                    <a:p>
                      <a:pPr algn="ctr" fontAlgn="ctr"/>
                      <a:r>
                        <a:rPr lang="en-US" sz="1400" u="none" strike="noStrike" dirty="0">
                          <a:effectLst/>
                          <a:latin typeface="Arial Black" panose="020B0A04020102020204" pitchFamily="34" charset="0"/>
                        </a:rPr>
                        <a:t>West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rowSpan="2">
                  <a:txBody>
                    <a:bodyPr/>
                    <a:lstStyle/>
                    <a:p>
                      <a:pPr algn="ctr" fontAlgn="ctr"/>
                      <a:r>
                        <a:rPr lang="en-US" sz="1800" u="none" strike="noStrike" dirty="0">
                          <a:effectLst/>
                        </a:rPr>
                        <a:t>3,500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8,000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5,200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3,458</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683490299"/>
                  </a:ext>
                </a:extLst>
              </a:tr>
              <a:tr h="278765">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rgbClr val="FF0000"/>
                          </a:solidFill>
                          <a:effectLst/>
                        </a:rPr>
                        <a:t>+129%</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FF0000"/>
                          </a:solidFill>
                          <a:effectLst/>
                        </a:rPr>
                        <a:t>+49%</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b="1" u="none" strike="noStrike" dirty="0">
                          <a:solidFill>
                            <a:srgbClr val="00B050"/>
                          </a:solidFill>
                          <a:effectLst/>
                        </a:rPr>
                        <a:t>-1%</a:t>
                      </a:r>
                      <a:endParaRPr lang="en-US" sz="1800" b="1" i="0" u="none" strike="noStrike" dirty="0">
                        <a:solidFill>
                          <a:srgbClr val="00B05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936904784"/>
                  </a:ext>
                </a:extLst>
              </a:tr>
            </a:tbl>
          </a:graphicData>
        </a:graphic>
      </p:graphicFrame>
    </p:spTree>
    <p:extLst>
      <p:ext uri="{BB962C8B-B14F-4D97-AF65-F5344CB8AC3E}">
        <p14:creationId xmlns:p14="http://schemas.microsoft.com/office/powerpoint/2010/main" val="97029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49C9-C6B9-4726-B2C2-7CB14BC2AA93}"/>
              </a:ext>
            </a:extLst>
          </p:cNvPr>
          <p:cNvSpPr>
            <a:spLocks noGrp="1"/>
          </p:cNvSpPr>
          <p:nvPr>
            <p:ph type="title"/>
          </p:nvPr>
        </p:nvSpPr>
        <p:spPr/>
        <p:txBody>
          <a:bodyPr/>
          <a:lstStyle/>
          <a:p>
            <a:r>
              <a:rPr lang="en-US" dirty="0"/>
              <a:t>Traffic Operations</a:t>
            </a:r>
          </a:p>
        </p:txBody>
      </p:sp>
      <p:pic>
        <p:nvPicPr>
          <p:cNvPr id="3" name="typical-operations">
            <a:hlinkClick r:id="" action="ppaction://media"/>
            <a:extLst>
              <a:ext uri="{FF2B5EF4-FFF2-40B4-BE49-F238E27FC236}">
                <a16:creationId xmlns:a16="http://schemas.microsoft.com/office/drawing/2014/main" id="{E7C96F72-4FA2-4ADC-8124-A56FE7788D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87438" y="1727200"/>
            <a:ext cx="7599362" cy="4271963"/>
          </a:xfrm>
        </p:spPr>
      </p:pic>
    </p:spTree>
    <p:extLst>
      <p:ext uri="{BB962C8B-B14F-4D97-AF65-F5344CB8AC3E}">
        <p14:creationId xmlns:p14="http://schemas.microsoft.com/office/powerpoint/2010/main" val="402458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C4C4-02D1-4875-8171-ABAB3CC3587A}"/>
              </a:ext>
            </a:extLst>
          </p:cNvPr>
          <p:cNvSpPr>
            <a:spLocks noGrp="1"/>
          </p:cNvSpPr>
          <p:nvPr>
            <p:ph type="title"/>
          </p:nvPr>
        </p:nvSpPr>
        <p:spPr/>
        <p:txBody>
          <a:bodyPr/>
          <a:lstStyle/>
          <a:p>
            <a:r>
              <a:rPr lang="en-US" dirty="0"/>
              <a:t>Preliminary Engineering</a:t>
            </a:r>
          </a:p>
        </p:txBody>
      </p:sp>
      <p:sp>
        <p:nvSpPr>
          <p:cNvPr id="3" name="Content Placeholder 2">
            <a:extLst>
              <a:ext uri="{FF2B5EF4-FFF2-40B4-BE49-F238E27FC236}">
                <a16:creationId xmlns:a16="http://schemas.microsoft.com/office/drawing/2014/main" id="{B94D1B94-FA8E-4789-A06D-AAC709B09622}"/>
              </a:ext>
            </a:extLst>
          </p:cNvPr>
          <p:cNvSpPr>
            <a:spLocks noGrp="1"/>
          </p:cNvSpPr>
          <p:nvPr>
            <p:ph idx="1"/>
          </p:nvPr>
        </p:nvSpPr>
        <p:spPr>
          <a:xfrm>
            <a:off x="1088136" y="1600200"/>
            <a:ext cx="3621024" cy="4525963"/>
          </a:xfrm>
        </p:spPr>
        <p:txBody>
          <a:bodyPr>
            <a:normAutofit/>
          </a:bodyPr>
          <a:lstStyle/>
          <a:p>
            <a:r>
              <a:rPr lang="en-US" sz="2800"/>
              <a:t>Design Details</a:t>
            </a:r>
            <a:endParaRPr lang="en-US" sz="2400" dirty="0"/>
          </a:p>
          <a:p>
            <a:pPr lvl="1"/>
            <a:r>
              <a:rPr lang="en-US" sz="2400" dirty="0"/>
              <a:t>Three-curve deflection</a:t>
            </a:r>
          </a:p>
          <a:p>
            <a:pPr lvl="1"/>
            <a:r>
              <a:rPr lang="en-US" sz="2400" dirty="0" err="1"/>
              <a:t>AutoTurn</a:t>
            </a:r>
            <a:endParaRPr lang="en-US" sz="2400" dirty="0"/>
          </a:p>
          <a:p>
            <a:pPr marL="502920" lvl="1" indent="0">
              <a:buNone/>
            </a:pPr>
            <a:endParaRPr lang="en-US" dirty="0"/>
          </a:p>
          <a:p>
            <a:pPr marL="502920" lvl="1" indent="0">
              <a:buNone/>
            </a:pPr>
            <a:endParaRPr lang="en-US" dirty="0"/>
          </a:p>
          <a:p>
            <a:pPr marL="502920" lvl="1" indent="0">
              <a:buNone/>
            </a:pPr>
            <a:endParaRPr lang="en-US" dirty="0"/>
          </a:p>
          <a:p>
            <a:pPr marL="502920" lvl="1" indent="0">
              <a:buNone/>
            </a:pPr>
            <a:r>
              <a:rPr lang="en-US" i="1" dirty="0">
                <a:sym typeface="Wingdings" panose="05000000000000000000" pitchFamily="2" charset="2"/>
              </a:rPr>
              <a:t>“It’s a very nice starter roundabout.”</a:t>
            </a:r>
            <a:endParaRPr lang="en-US" dirty="0"/>
          </a:p>
          <a:p>
            <a:pPr marL="502920" lvl="1" indent="0">
              <a:buNone/>
            </a:pPr>
            <a:endParaRPr lang="en-US" dirty="0"/>
          </a:p>
        </p:txBody>
      </p:sp>
      <p:pic>
        <p:nvPicPr>
          <p:cNvPr id="4" name="Picture 3">
            <a:extLst>
              <a:ext uri="{FF2B5EF4-FFF2-40B4-BE49-F238E27FC236}">
                <a16:creationId xmlns:a16="http://schemas.microsoft.com/office/drawing/2014/main" id="{BCD48647-5FB5-43A9-8953-685E9E30E5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4949190" y="3996603"/>
            <a:ext cx="3737610" cy="2049550"/>
          </a:xfrm>
          <a:prstGeom prst="rect">
            <a:avLst/>
          </a:prstGeom>
        </p:spPr>
      </p:pic>
      <p:pic>
        <p:nvPicPr>
          <p:cNvPr id="5" name="Picture 4">
            <a:extLst>
              <a:ext uri="{FF2B5EF4-FFF2-40B4-BE49-F238E27FC236}">
                <a16:creationId xmlns:a16="http://schemas.microsoft.com/office/drawing/2014/main" id="{0A51BE0C-68D6-4ABC-8EB6-7A45FD262D3A}"/>
              </a:ext>
            </a:extLst>
          </p:cNvPr>
          <p:cNvPicPr>
            <a:picLocks noChangeAspect="1"/>
          </p:cNvPicPr>
          <p:nvPr/>
        </p:nvPicPr>
        <p:blipFill>
          <a:blip r:embed="rId5"/>
          <a:stretch>
            <a:fillRect/>
          </a:stretch>
        </p:blipFill>
        <p:spPr>
          <a:xfrm>
            <a:off x="6240780" y="891857"/>
            <a:ext cx="2446020" cy="2822975"/>
          </a:xfrm>
          <a:prstGeom prst="rect">
            <a:avLst/>
          </a:prstGeom>
        </p:spPr>
      </p:pic>
    </p:spTree>
    <p:extLst>
      <p:ext uri="{BB962C8B-B14F-4D97-AF65-F5344CB8AC3E}">
        <p14:creationId xmlns:p14="http://schemas.microsoft.com/office/powerpoint/2010/main" val="40624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C4C4-02D1-4875-8171-ABAB3CC3587A}"/>
              </a:ext>
            </a:extLst>
          </p:cNvPr>
          <p:cNvSpPr>
            <a:spLocks noGrp="1"/>
          </p:cNvSpPr>
          <p:nvPr>
            <p:ph type="title"/>
          </p:nvPr>
        </p:nvSpPr>
        <p:spPr/>
        <p:txBody>
          <a:bodyPr/>
          <a:lstStyle/>
          <a:p>
            <a:r>
              <a:rPr lang="en-US" dirty="0"/>
              <a:t>Truck Apron Design</a:t>
            </a:r>
          </a:p>
        </p:txBody>
      </p:sp>
      <p:pic>
        <p:nvPicPr>
          <p:cNvPr id="3" name="Standard SCU1NQ Normal Speed">
            <a:hlinkClick r:id="" action="ppaction://media"/>
            <a:extLst>
              <a:ext uri="{FF2B5EF4-FFF2-40B4-BE49-F238E27FC236}">
                <a16:creationId xmlns:a16="http://schemas.microsoft.com/office/drawing/2014/main" id="{33498419-FE05-2947-A260-BDE38AE33E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1416" y="1143000"/>
            <a:ext cx="6773901" cy="4999034"/>
          </a:xfrm>
          <a:prstGeom prst="rect">
            <a:avLst/>
          </a:prstGeom>
        </p:spPr>
      </p:pic>
    </p:spTree>
    <p:extLst>
      <p:ext uri="{BB962C8B-B14F-4D97-AF65-F5344CB8AC3E}">
        <p14:creationId xmlns:p14="http://schemas.microsoft.com/office/powerpoint/2010/main" val="4128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2160-E28E-43D7-8BDA-9A18412547D1}"/>
              </a:ext>
            </a:extLst>
          </p:cNvPr>
          <p:cNvSpPr>
            <a:spLocks noGrp="1"/>
          </p:cNvSpPr>
          <p:nvPr>
            <p:ph type="title"/>
          </p:nvPr>
        </p:nvSpPr>
        <p:spPr/>
        <p:txBody>
          <a:bodyPr/>
          <a:lstStyle/>
          <a:p>
            <a:r>
              <a:rPr lang="en-US" dirty="0"/>
              <a:t>Contract Documents</a:t>
            </a:r>
          </a:p>
        </p:txBody>
      </p:sp>
      <p:sp>
        <p:nvSpPr>
          <p:cNvPr id="3" name="Content Placeholder 2">
            <a:extLst>
              <a:ext uri="{FF2B5EF4-FFF2-40B4-BE49-F238E27FC236}">
                <a16:creationId xmlns:a16="http://schemas.microsoft.com/office/drawing/2014/main" id="{E1EDEB1E-56D8-4F2E-B73A-9056052DCBF1}"/>
              </a:ext>
            </a:extLst>
          </p:cNvPr>
          <p:cNvSpPr>
            <a:spLocks noGrp="1"/>
          </p:cNvSpPr>
          <p:nvPr>
            <p:ph idx="1"/>
          </p:nvPr>
        </p:nvSpPr>
        <p:spPr>
          <a:xfrm>
            <a:off x="1088136" y="1143000"/>
            <a:ext cx="7598664" cy="4983163"/>
          </a:xfrm>
        </p:spPr>
        <p:txBody>
          <a:bodyPr/>
          <a:lstStyle/>
          <a:p>
            <a:r>
              <a:rPr lang="en-US" sz="2800" dirty="0"/>
              <a:t>Staging and Detours</a:t>
            </a:r>
          </a:p>
          <a:p>
            <a:pPr marL="457200" lvl="1" indent="0">
              <a:buNone/>
            </a:pPr>
            <a:endParaRPr lang="en-US" sz="2600" dirty="0"/>
          </a:p>
        </p:txBody>
      </p:sp>
      <p:pic>
        <p:nvPicPr>
          <p:cNvPr id="7" name="Picture 6">
            <a:extLst>
              <a:ext uri="{FF2B5EF4-FFF2-40B4-BE49-F238E27FC236}">
                <a16:creationId xmlns:a16="http://schemas.microsoft.com/office/drawing/2014/main" id="{A9744C8A-409A-4820-84CA-D244A13919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47" b="17647"/>
          <a:stretch/>
        </p:blipFill>
        <p:spPr>
          <a:xfrm>
            <a:off x="2353235" y="1688634"/>
            <a:ext cx="4437529" cy="4437529"/>
          </a:xfrm>
          <a:prstGeom prst="rect">
            <a:avLst/>
          </a:prstGeom>
        </p:spPr>
      </p:pic>
      <p:pic>
        <p:nvPicPr>
          <p:cNvPr id="9" name="Picture 8">
            <a:extLst>
              <a:ext uri="{FF2B5EF4-FFF2-40B4-BE49-F238E27FC236}">
                <a16:creationId xmlns:a16="http://schemas.microsoft.com/office/drawing/2014/main" id="{DA58BA34-427C-46E6-8600-A9CB50437B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647" b="17647"/>
          <a:stretch/>
        </p:blipFill>
        <p:spPr>
          <a:xfrm>
            <a:off x="2353235" y="1688634"/>
            <a:ext cx="4437529" cy="4437529"/>
          </a:xfrm>
          <a:prstGeom prst="rect">
            <a:avLst/>
          </a:prstGeom>
        </p:spPr>
      </p:pic>
      <p:pic>
        <p:nvPicPr>
          <p:cNvPr id="11" name="Picture 10">
            <a:extLst>
              <a:ext uri="{FF2B5EF4-FFF2-40B4-BE49-F238E27FC236}">
                <a16:creationId xmlns:a16="http://schemas.microsoft.com/office/drawing/2014/main" id="{3C422ED1-FFA5-40B8-9C43-DCF07DDAA1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47" b="17647"/>
          <a:stretch/>
        </p:blipFill>
        <p:spPr>
          <a:xfrm>
            <a:off x="2353235" y="1688633"/>
            <a:ext cx="4437529" cy="4437529"/>
          </a:xfrm>
          <a:prstGeom prst="rect">
            <a:avLst/>
          </a:prstGeom>
        </p:spPr>
      </p:pic>
    </p:spTree>
    <p:extLst>
      <p:ext uri="{BB962C8B-B14F-4D97-AF65-F5344CB8AC3E}">
        <p14:creationId xmlns:p14="http://schemas.microsoft.com/office/powerpoint/2010/main" val="26634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2160-E28E-43D7-8BDA-9A18412547D1}"/>
              </a:ext>
            </a:extLst>
          </p:cNvPr>
          <p:cNvSpPr>
            <a:spLocks noGrp="1"/>
          </p:cNvSpPr>
          <p:nvPr>
            <p:ph type="title"/>
          </p:nvPr>
        </p:nvSpPr>
        <p:spPr/>
        <p:txBody>
          <a:bodyPr/>
          <a:lstStyle/>
          <a:p>
            <a:r>
              <a:rPr lang="en-US" dirty="0"/>
              <a:t>Contract Documents</a:t>
            </a:r>
          </a:p>
        </p:txBody>
      </p:sp>
      <p:pic>
        <p:nvPicPr>
          <p:cNvPr id="7" name="Picture 6">
            <a:extLst>
              <a:ext uri="{FF2B5EF4-FFF2-40B4-BE49-F238E27FC236}">
                <a16:creationId xmlns:a16="http://schemas.microsoft.com/office/drawing/2014/main" id="{79FDE758-5349-4FAF-95E2-6045D434F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966466"/>
            <a:ext cx="8263784" cy="5360657"/>
          </a:xfrm>
          <a:prstGeom prst="rect">
            <a:avLst/>
          </a:prstGeom>
        </p:spPr>
      </p:pic>
      <p:pic>
        <p:nvPicPr>
          <p:cNvPr id="9" name="Picture 8">
            <a:extLst>
              <a:ext uri="{FF2B5EF4-FFF2-40B4-BE49-F238E27FC236}">
                <a16:creationId xmlns:a16="http://schemas.microsoft.com/office/drawing/2014/main" id="{1FA562FA-662B-4827-B865-77FA0E51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 y="966466"/>
            <a:ext cx="8263784" cy="5360657"/>
          </a:xfrm>
          <a:prstGeom prst="rect">
            <a:avLst/>
          </a:prstGeom>
        </p:spPr>
      </p:pic>
      <p:pic>
        <p:nvPicPr>
          <p:cNvPr id="11" name="Picture 10">
            <a:extLst>
              <a:ext uri="{FF2B5EF4-FFF2-40B4-BE49-F238E27FC236}">
                <a16:creationId xmlns:a16="http://schemas.microsoft.com/office/drawing/2014/main" id="{17924B4E-1A69-42CA-9121-255D5DA4D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 y="966466"/>
            <a:ext cx="8263784" cy="5360657"/>
          </a:xfrm>
          <a:prstGeom prst="rect">
            <a:avLst/>
          </a:prstGeom>
        </p:spPr>
      </p:pic>
      <p:pic>
        <p:nvPicPr>
          <p:cNvPr id="13" name="Picture 12">
            <a:extLst>
              <a:ext uri="{FF2B5EF4-FFF2-40B4-BE49-F238E27FC236}">
                <a16:creationId xmlns:a16="http://schemas.microsoft.com/office/drawing/2014/main" id="{A2BFBF6D-34C9-458E-9A82-D9AA52110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 y="966466"/>
            <a:ext cx="8263784" cy="5360657"/>
          </a:xfrm>
          <a:prstGeom prst="rect">
            <a:avLst/>
          </a:prstGeom>
        </p:spPr>
      </p:pic>
    </p:spTree>
    <p:extLst>
      <p:ext uri="{BB962C8B-B14F-4D97-AF65-F5344CB8AC3E}">
        <p14:creationId xmlns:p14="http://schemas.microsoft.com/office/powerpoint/2010/main" val="126738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2160-E28E-43D7-8BDA-9A18412547D1}"/>
              </a:ext>
            </a:extLst>
          </p:cNvPr>
          <p:cNvSpPr>
            <a:spLocks noGrp="1"/>
          </p:cNvSpPr>
          <p:nvPr>
            <p:ph type="title"/>
          </p:nvPr>
        </p:nvSpPr>
        <p:spPr/>
        <p:txBody>
          <a:bodyPr/>
          <a:lstStyle/>
          <a:p>
            <a:r>
              <a:rPr lang="en-US" dirty="0"/>
              <a:t>Contract Documents</a:t>
            </a:r>
          </a:p>
        </p:txBody>
      </p:sp>
      <p:sp>
        <p:nvSpPr>
          <p:cNvPr id="3" name="Content Placeholder 2">
            <a:extLst>
              <a:ext uri="{FF2B5EF4-FFF2-40B4-BE49-F238E27FC236}">
                <a16:creationId xmlns:a16="http://schemas.microsoft.com/office/drawing/2014/main" id="{E1EDEB1E-56D8-4F2E-B73A-9056052DCBF1}"/>
              </a:ext>
            </a:extLst>
          </p:cNvPr>
          <p:cNvSpPr>
            <a:spLocks noGrp="1"/>
          </p:cNvSpPr>
          <p:nvPr>
            <p:ph idx="1"/>
          </p:nvPr>
        </p:nvSpPr>
        <p:spPr/>
        <p:txBody>
          <a:bodyPr/>
          <a:lstStyle/>
          <a:p>
            <a:r>
              <a:rPr lang="en-US" sz="2800" dirty="0"/>
              <a:t>Grading for Future Expansion</a:t>
            </a:r>
          </a:p>
          <a:p>
            <a:pPr lvl="1"/>
            <a:endParaRPr lang="en-US" sz="2600" dirty="0"/>
          </a:p>
          <a:p>
            <a:pPr lvl="1"/>
            <a:endParaRPr lang="en-US" sz="2600" dirty="0"/>
          </a:p>
          <a:p>
            <a:pPr lvl="1"/>
            <a:endParaRPr lang="en-US" sz="2600" dirty="0"/>
          </a:p>
          <a:p>
            <a:pPr lvl="1"/>
            <a:endParaRPr lang="en-US" sz="2600" dirty="0"/>
          </a:p>
          <a:p>
            <a:pPr lvl="1"/>
            <a:endParaRPr lang="en-US" sz="2600" dirty="0"/>
          </a:p>
          <a:p>
            <a:pPr marL="502920" lvl="1" indent="0">
              <a:buNone/>
            </a:pPr>
            <a:endParaRPr lang="en-US" sz="2600" i="1" dirty="0">
              <a:sym typeface="Wingdings" panose="05000000000000000000" pitchFamily="2" charset="2"/>
            </a:endParaRPr>
          </a:p>
          <a:p>
            <a:pPr marL="502920" lvl="1" indent="0">
              <a:buNone/>
            </a:pPr>
            <a:r>
              <a:rPr lang="en-US" sz="2600" i="1" dirty="0">
                <a:sym typeface="Wingdings" panose="05000000000000000000" pitchFamily="2" charset="2"/>
              </a:rPr>
              <a:t>“Sometimes it’s better to be lucky than good.”</a:t>
            </a:r>
            <a:endParaRPr lang="en-US" dirty="0"/>
          </a:p>
        </p:txBody>
      </p:sp>
      <p:pic>
        <p:nvPicPr>
          <p:cNvPr id="4" name="Picture 3">
            <a:extLst>
              <a:ext uri="{FF2B5EF4-FFF2-40B4-BE49-F238E27FC236}">
                <a16:creationId xmlns:a16="http://schemas.microsoft.com/office/drawing/2014/main" id="{8A75D69F-D5D3-4F9D-A8A0-A24F004C93E6}"/>
              </a:ext>
            </a:extLst>
          </p:cNvPr>
          <p:cNvPicPr>
            <a:picLocks noChangeAspect="1"/>
          </p:cNvPicPr>
          <p:nvPr/>
        </p:nvPicPr>
        <p:blipFill>
          <a:blip r:embed="rId3"/>
          <a:stretch>
            <a:fillRect/>
          </a:stretch>
        </p:blipFill>
        <p:spPr>
          <a:xfrm>
            <a:off x="1088136" y="2606040"/>
            <a:ext cx="3608363" cy="1645920"/>
          </a:xfrm>
          <a:prstGeom prst="rect">
            <a:avLst/>
          </a:prstGeom>
        </p:spPr>
      </p:pic>
      <p:pic>
        <p:nvPicPr>
          <p:cNvPr id="5" name="Picture 4">
            <a:extLst>
              <a:ext uri="{FF2B5EF4-FFF2-40B4-BE49-F238E27FC236}">
                <a16:creationId xmlns:a16="http://schemas.microsoft.com/office/drawing/2014/main" id="{31B7B7FF-5D38-4775-B441-95933E47EEEF}"/>
              </a:ext>
            </a:extLst>
          </p:cNvPr>
          <p:cNvPicPr>
            <a:picLocks noChangeAspect="1"/>
          </p:cNvPicPr>
          <p:nvPr/>
        </p:nvPicPr>
        <p:blipFill>
          <a:blip r:embed="rId4"/>
          <a:stretch>
            <a:fillRect/>
          </a:stretch>
        </p:blipFill>
        <p:spPr>
          <a:xfrm>
            <a:off x="5078437" y="2529728"/>
            <a:ext cx="3608363" cy="2121274"/>
          </a:xfrm>
          <a:prstGeom prst="rect">
            <a:avLst/>
          </a:prstGeom>
        </p:spPr>
      </p:pic>
    </p:spTree>
    <p:extLst>
      <p:ext uri="{BB962C8B-B14F-4D97-AF65-F5344CB8AC3E}">
        <p14:creationId xmlns:p14="http://schemas.microsoft.com/office/powerpoint/2010/main" val="4288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44CB-D0A3-4DBE-A75D-A7AFC888D7B5}"/>
              </a:ext>
            </a:extLst>
          </p:cNvPr>
          <p:cNvSpPr>
            <a:spLocks noGrp="1"/>
          </p:cNvSpPr>
          <p:nvPr>
            <p:ph type="title"/>
          </p:nvPr>
        </p:nvSpPr>
        <p:spPr/>
        <p:txBody>
          <a:bodyPr/>
          <a:lstStyle/>
          <a:p>
            <a:r>
              <a:rPr lang="en-US" dirty="0"/>
              <a:t>Land Acquisition</a:t>
            </a:r>
          </a:p>
        </p:txBody>
      </p:sp>
      <p:sp>
        <p:nvSpPr>
          <p:cNvPr id="3" name="Content Placeholder 2">
            <a:extLst>
              <a:ext uri="{FF2B5EF4-FFF2-40B4-BE49-F238E27FC236}">
                <a16:creationId xmlns:a16="http://schemas.microsoft.com/office/drawing/2014/main" id="{B77E3C7E-B30D-455F-9485-369FDDAA2F66}"/>
              </a:ext>
            </a:extLst>
          </p:cNvPr>
          <p:cNvSpPr>
            <a:spLocks noGrp="1"/>
          </p:cNvSpPr>
          <p:nvPr>
            <p:ph idx="1"/>
          </p:nvPr>
        </p:nvSpPr>
        <p:spPr/>
        <p:txBody>
          <a:bodyPr>
            <a:normAutofit/>
          </a:bodyPr>
          <a:lstStyle/>
          <a:p>
            <a:r>
              <a:rPr lang="en-US" sz="2800" dirty="0"/>
              <a:t>“Cooperate with the inevitable”</a:t>
            </a:r>
          </a:p>
          <a:p>
            <a:pPr lvl="6"/>
            <a:r>
              <a:rPr lang="en-US" sz="2200" dirty="0"/>
              <a:t>words of wisdom from Dale Carnegie</a:t>
            </a:r>
          </a:p>
          <a:p>
            <a:r>
              <a:rPr lang="en-US" sz="2800" dirty="0"/>
              <a:t>Future Development Potential</a:t>
            </a:r>
          </a:p>
          <a:p>
            <a:pPr lvl="1"/>
            <a:r>
              <a:rPr lang="en-US" sz="2400" dirty="0"/>
              <a:t>Owner concerns were anticipated regarding development and access</a:t>
            </a:r>
          </a:p>
          <a:p>
            <a:pPr lvl="1"/>
            <a:r>
              <a:rPr lang="en-US" sz="2400" dirty="0"/>
              <a:t>Delays appeared unrelated to the roundabout in particular</a:t>
            </a:r>
            <a:endParaRPr lang="en-US" dirty="0"/>
          </a:p>
          <a:p>
            <a:endParaRPr lang="en-US" dirty="0"/>
          </a:p>
        </p:txBody>
      </p:sp>
    </p:spTree>
    <p:extLst>
      <p:ext uri="{BB962C8B-B14F-4D97-AF65-F5344CB8AC3E}">
        <p14:creationId xmlns:p14="http://schemas.microsoft.com/office/powerpoint/2010/main" val="425025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1DC6-4B58-4FB4-B83F-C193C9EC82EA}"/>
              </a:ext>
            </a:extLst>
          </p:cNvPr>
          <p:cNvSpPr>
            <a:spLocks noGrp="1"/>
          </p:cNvSpPr>
          <p:nvPr>
            <p:ph type="title"/>
          </p:nvPr>
        </p:nvSpPr>
        <p:spPr/>
        <p:txBody>
          <a:bodyPr/>
          <a:lstStyle/>
          <a:p>
            <a:r>
              <a:rPr lang="en-US" dirty="0"/>
              <a:t>Construction</a:t>
            </a:r>
          </a:p>
        </p:txBody>
      </p:sp>
      <p:sp>
        <p:nvSpPr>
          <p:cNvPr id="3" name="Content Placeholder 2">
            <a:extLst>
              <a:ext uri="{FF2B5EF4-FFF2-40B4-BE49-F238E27FC236}">
                <a16:creationId xmlns:a16="http://schemas.microsoft.com/office/drawing/2014/main" id="{23B553B6-9587-476E-A535-3EED71DA4BBC}"/>
              </a:ext>
            </a:extLst>
          </p:cNvPr>
          <p:cNvSpPr>
            <a:spLocks noGrp="1"/>
          </p:cNvSpPr>
          <p:nvPr>
            <p:ph idx="1"/>
          </p:nvPr>
        </p:nvSpPr>
        <p:spPr>
          <a:xfrm>
            <a:off x="567632" y="1143000"/>
            <a:ext cx="7598664" cy="4525963"/>
          </a:xfrm>
        </p:spPr>
        <p:txBody>
          <a:bodyPr/>
          <a:lstStyle/>
          <a:p>
            <a:r>
              <a:rPr lang="en-US" sz="2800" dirty="0"/>
              <a:t>Staged construction = incremental learning</a:t>
            </a:r>
          </a:p>
          <a:p>
            <a:pPr lvl="1"/>
            <a:r>
              <a:rPr lang="en-US" sz="2400" dirty="0"/>
              <a:t>Shortens the learning curve</a:t>
            </a:r>
          </a:p>
          <a:p>
            <a:pPr lvl="1"/>
            <a:r>
              <a:rPr lang="en-US" sz="2400" dirty="0"/>
              <a:t>Gradually adds traffic</a:t>
            </a:r>
          </a:p>
          <a:p>
            <a:pPr lvl="1"/>
            <a:r>
              <a:rPr lang="en-US" sz="2400" dirty="0"/>
              <a:t>Minimal competing traffic made bigger gaps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68" y="3038938"/>
            <a:ext cx="5716172" cy="3215347"/>
          </a:xfrm>
          <a:prstGeom prst="rect">
            <a:avLst/>
          </a:prstGeom>
        </p:spPr>
      </p:pic>
    </p:spTree>
    <p:extLst>
      <p:ext uri="{BB962C8B-B14F-4D97-AF65-F5344CB8AC3E}">
        <p14:creationId xmlns:p14="http://schemas.microsoft.com/office/powerpoint/2010/main" val="141173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Presenters</a:t>
            </a:r>
          </a:p>
        </p:txBody>
      </p:sp>
      <p:sp>
        <p:nvSpPr>
          <p:cNvPr id="5" name="Content Placeholder 4"/>
          <p:cNvSpPr>
            <a:spLocks noGrp="1"/>
          </p:cNvSpPr>
          <p:nvPr>
            <p:ph idx="1"/>
          </p:nvPr>
        </p:nvSpPr>
        <p:spPr>
          <a:xfrm>
            <a:off x="310896" y="1600200"/>
            <a:ext cx="7598664" cy="4525963"/>
          </a:xfrm>
        </p:spPr>
        <p:txBody>
          <a:bodyPr/>
          <a:lstStyle/>
          <a:p>
            <a:r>
              <a:rPr lang="en-US" dirty="0"/>
              <a:t>Jennifer O’Connell, Kane County DOT</a:t>
            </a:r>
          </a:p>
          <a:p>
            <a:endParaRPr lang="en-US" dirty="0"/>
          </a:p>
          <a:p>
            <a:endParaRPr lang="en-US" dirty="0"/>
          </a:p>
          <a:p>
            <a:pPr marL="0" indent="0">
              <a:buNone/>
            </a:pPr>
            <a:endParaRPr lang="en-US" dirty="0"/>
          </a:p>
          <a:p>
            <a:endParaRPr lang="en-US" dirty="0"/>
          </a:p>
          <a:p>
            <a:pPr marL="0" indent="0">
              <a:buNone/>
            </a:pPr>
            <a:endParaRPr lang="en-US" dirty="0"/>
          </a:p>
        </p:txBody>
      </p:sp>
      <p:sp>
        <p:nvSpPr>
          <p:cNvPr id="2" name="AutoShape 2" descr="Image result for u of i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u of i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u of i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866" y="2278062"/>
            <a:ext cx="1408447" cy="1408447"/>
          </a:xfrm>
          <a:prstGeom prst="rect">
            <a:avLst/>
          </a:prstGeom>
        </p:spPr>
      </p:pic>
      <p:pic>
        <p:nvPicPr>
          <p:cNvPr id="2058" name="Picture 10" descr="Image result for o'hare modernization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129" y="669320"/>
            <a:ext cx="2476219" cy="2732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rotWithShape="1">
          <a:blip r:embed="rId5"/>
          <a:srcRect l="64103" t="21516" r="22843" b="26513"/>
          <a:stretch/>
        </p:blipFill>
        <p:spPr bwMode="auto">
          <a:xfrm>
            <a:off x="2326022" y="2278062"/>
            <a:ext cx="3095625" cy="3467100"/>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3929" y="4251131"/>
            <a:ext cx="1926138" cy="144709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0692" y="3854890"/>
            <a:ext cx="2986108" cy="2239580"/>
          </a:xfrm>
          <a:prstGeom prst="rect">
            <a:avLst/>
          </a:prstGeom>
        </p:spPr>
      </p:pic>
      <p:grpSp>
        <p:nvGrpSpPr>
          <p:cNvPr id="11" name="Group 10">
            <a:extLst>
              <a:ext uri="{FF2B5EF4-FFF2-40B4-BE49-F238E27FC236}">
                <a16:creationId xmlns:a16="http://schemas.microsoft.com/office/drawing/2014/main" id="{13332E81-A58A-F247-B5DE-5CCA41D70A4A}"/>
              </a:ext>
            </a:extLst>
          </p:cNvPr>
          <p:cNvGrpSpPr/>
          <p:nvPr/>
        </p:nvGrpSpPr>
        <p:grpSpPr>
          <a:xfrm>
            <a:off x="-464949" y="59747"/>
            <a:ext cx="1439928" cy="843985"/>
            <a:chOff x="-464949" y="59747"/>
            <a:chExt cx="1439928" cy="843985"/>
          </a:xfrm>
        </p:grpSpPr>
        <p:sp>
          <p:nvSpPr>
            <p:cNvPr id="14" name="Rectangle 13">
              <a:extLst>
                <a:ext uri="{FF2B5EF4-FFF2-40B4-BE49-F238E27FC236}">
                  <a16:creationId xmlns:a16="http://schemas.microsoft.com/office/drawing/2014/main" id="{869BE932-2C30-6D4B-BEDB-8576323772AD}"/>
                </a:ext>
              </a:extLst>
            </p:cNvPr>
            <p:cNvSpPr/>
            <p:nvPr/>
          </p:nvSpPr>
          <p:spPr>
            <a:xfrm rot="2692648">
              <a:off x="-464949" y="309468"/>
              <a:ext cx="1022475" cy="52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DFE77C-029F-0147-8E85-C9B5DE944047}"/>
                </a:ext>
              </a:extLst>
            </p:cNvPr>
            <p:cNvSpPr/>
            <p:nvPr/>
          </p:nvSpPr>
          <p:spPr>
            <a:xfrm rot="2692648">
              <a:off x="-142576" y="59747"/>
              <a:ext cx="1022475" cy="52406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EE2FA74-95E8-9646-85B8-1B846F9616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0485"/>
            <a:stretch/>
          </p:blipFill>
          <p:spPr>
            <a:xfrm>
              <a:off x="319828" y="275843"/>
              <a:ext cx="655151" cy="627889"/>
            </a:xfrm>
            <a:prstGeom prst="rect">
              <a:avLst/>
            </a:prstGeom>
          </p:spPr>
        </p:pic>
      </p:grpSp>
    </p:spTree>
    <p:extLst>
      <p:ext uri="{BB962C8B-B14F-4D97-AF65-F5344CB8AC3E}">
        <p14:creationId xmlns:p14="http://schemas.microsoft.com/office/powerpoint/2010/main" val="4628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fade">
                                      <p:cBhvr>
                                        <p:cTn id="21" dur="500"/>
                                        <p:tgtEl>
                                          <p:spTgt spid="20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1DC6-4B58-4FB4-B83F-C193C9EC82EA}"/>
              </a:ext>
            </a:extLst>
          </p:cNvPr>
          <p:cNvSpPr>
            <a:spLocks noGrp="1"/>
          </p:cNvSpPr>
          <p:nvPr>
            <p:ph type="title"/>
          </p:nvPr>
        </p:nvSpPr>
        <p:spPr/>
        <p:txBody>
          <a:bodyPr/>
          <a:lstStyle/>
          <a:p>
            <a:r>
              <a:rPr lang="en-US" dirty="0"/>
              <a:t>Construction</a:t>
            </a:r>
          </a:p>
        </p:txBody>
      </p:sp>
      <p:sp>
        <p:nvSpPr>
          <p:cNvPr id="3" name="Content Placeholder 2">
            <a:extLst>
              <a:ext uri="{FF2B5EF4-FFF2-40B4-BE49-F238E27FC236}">
                <a16:creationId xmlns:a16="http://schemas.microsoft.com/office/drawing/2014/main" id="{23B553B6-9587-476E-A535-3EED71DA4BBC}"/>
              </a:ext>
            </a:extLst>
          </p:cNvPr>
          <p:cNvSpPr>
            <a:spLocks noGrp="1"/>
          </p:cNvSpPr>
          <p:nvPr>
            <p:ph idx="1"/>
          </p:nvPr>
        </p:nvSpPr>
        <p:spPr/>
        <p:txBody>
          <a:bodyPr/>
          <a:lstStyle/>
          <a:p>
            <a:r>
              <a:rPr lang="en-US" sz="2400" dirty="0"/>
              <a:t>Education</a:t>
            </a:r>
          </a:p>
          <a:p>
            <a:r>
              <a:rPr lang="en-US" sz="2400" dirty="0"/>
              <a:t>Coordination and Participation</a:t>
            </a:r>
            <a:endParaRPr lang="en-US" sz="2000" dirty="0"/>
          </a:p>
          <a:p>
            <a:endParaRPr lang="en-US" dirty="0"/>
          </a:p>
        </p:txBody>
      </p:sp>
      <p:pic>
        <p:nvPicPr>
          <p:cNvPr id="5" name="Picture 4">
            <a:extLst>
              <a:ext uri="{FF2B5EF4-FFF2-40B4-BE49-F238E27FC236}">
                <a16:creationId xmlns:a16="http://schemas.microsoft.com/office/drawing/2014/main" id="{2BAFE331-257D-4E7F-8D24-A8AD904C3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522" y="2731413"/>
            <a:ext cx="4240628" cy="3180471"/>
          </a:xfrm>
          <a:prstGeom prst="rect">
            <a:avLst/>
          </a:prstGeom>
        </p:spPr>
      </p:pic>
      <p:pic>
        <p:nvPicPr>
          <p:cNvPr id="4" name="Picture 3">
            <a:extLst>
              <a:ext uri="{FF2B5EF4-FFF2-40B4-BE49-F238E27FC236}">
                <a16:creationId xmlns:a16="http://schemas.microsoft.com/office/drawing/2014/main" id="{468A444B-F055-4A11-8E7E-CB7BE3DFA389}"/>
              </a:ext>
            </a:extLst>
          </p:cNvPr>
          <p:cNvPicPr>
            <a:picLocks noChangeAspect="1"/>
          </p:cNvPicPr>
          <p:nvPr/>
        </p:nvPicPr>
        <p:blipFill>
          <a:blip r:embed="rId4"/>
          <a:stretch>
            <a:fillRect/>
          </a:stretch>
        </p:blipFill>
        <p:spPr>
          <a:xfrm>
            <a:off x="1221486" y="2574388"/>
            <a:ext cx="3284238" cy="3337496"/>
          </a:xfrm>
          <a:prstGeom prst="rect">
            <a:avLst/>
          </a:prstGeom>
        </p:spPr>
      </p:pic>
    </p:spTree>
    <p:extLst>
      <p:ext uri="{BB962C8B-B14F-4D97-AF65-F5344CB8AC3E}">
        <p14:creationId xmlns:p14="http://schemas.microsoft.com/office/powerpoint/2010/main" val="3492966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1DC6-4B58-4FB4-B83F-C193C9EC82EA}"/>
              </a:ext>
            </a:extLst>
          </p:cNvPr>
          <p:cNvSpPr>
            <a:spLocks noGrp="1"/>
          </p:cNvSpPr>
          <p:nvPr>
            <p:ph type="title"/>
          </p:nvPr>
        </p:nvSpPr>
        <p:spPr/>
        <p:txBody>
          <a:bodyPr/>
          <a:lstStyle/>
          <a:p>
            <a:r>
              <a:rPr lang="en-US" dirty="0"/>
              <a:t>Construction Challenges</a:t>
            </a:r>
          </a:p>
        </p:txBody>
      </p:sp>
      <p:sp>
        <p:nvSpPr>
          <p:cNvPr id="3" name="Content Placeholder 2">
            <a:extLst>
              <a:ext uri="{FF2B5EF4-FFF2-40B4-BE49-F238E27FC236}">
                <a16:creationId xmlns:a16="http://schemas.microsoft.com/office/drawing/2014/main" id="{23B553B6-9587-476E-A535-3EED71DA4BBC}"/>
              </a:ext>
            </a:extLst>
          </p:cNvPr>
          <p:cNvSpPr>
            <a:spLocks noGrp="1"/>
          </p:cNvSpPr>
          <p:nvPr>
            <p:ph idx="1"/>
          </p:nvPr>
        </p:nvSpPr>
        <p:spPr/>
        <p:txBody>
          <a:bodyPr/>
          <a:lstStyle/>
          <a:p>
            <a:r>
              <a:rPr lang="en-US" sz="2400" dirty="0"/>
              <a:t>Wide Load Restrictions</a:t>
            </a:r>
          </a:p>
          <a:p>
            <a:r>
              <a:rPr lang="en-US" sz="2400" dirty="0"/>
              <a:t>Earthwork</a:t>
            </a:r>
          </a:p>
          <a:p>
            <a:r>
              <a:rPr lang="en-US" sz="2400" dirty="0"/>
              <a:t>Lighting</a:t>
            </a:r>
            <a:endParaRPr lang="en-US" sz="2000"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405" t="1682" r="30204" b="457"/>
          <a:stretch/>
        </p:blipFill>
        <p:spPr>
          <a:xfrm rot="5400000">
            <a:off x="3894266" y="1581056"/>
            <a:ext cx="3463963" cy="5045337"/>
          </a:xfrm>
          <a:prstGeom prst="rect">
            <a:avLst/>
          </a:prstGeom>
        </p:spPr>
      </p:pic>
    </p:spTree>
    <p:extLst>
      <p:ext uri="{BB962C8B-B14F-4D97-AF65-F5344CB8AC3E}">
        <p14:creationId xmlns:p14="http://schemas.microsoft.com/office/powerpoint/2010/main" val="224061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Operations - Public</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a:xfrm>
            <a:off x="1111582" y="1468803"/>
            <a:ext cx="7598664" cy="4525963"/>
          </a:xfrm>
        </p:spPr>
        <p:txBody>
          <a:bodyPr>
            <a:normAutofit/>
          </a:bodyPr>
          <a:lstStyle/>
          <a:p>
            <a:r>
              <a:rPr lang="en-US" sz="2800" dirty="0"/>
              <a:t>Public Opinion and Response</a:t>
            </a:r>
          </a:p>
          <a:p>
            <a:pPr lvl="1"/>
            <a:r>
              <a:rPr lang="en-US" sz="2400" dirty="0"/>
              <a:t>Initial misgivings by locals and </a:t>
            </a:r>
          </a:p>
          <a:p>
            <a:pPr marL="457200" lvl="1" indent="0">
              <a:buNone/>
            </a:pPr>
            <a:r>
              <a:rPr lang="en-US" sz="2400" dirty="0"/>
              <a:t>    elected officials</a:t>
            </a:r>
          </a:p>
          <a:p>
            <a:pPr lvl="1"/>
            <a:r>
              <a:rPr lang="en-US" sz="2400" dirty="0"/>
              <a:t>Near silence since opening</a:t>
            </a:r>
          </a:p>
          <a:p>
            <a:pPr lvl="8"/>
            <a:endParaRPr lang="en-US" sz="2600" dirty="0"/>
          </a:p>
          <a:p>
            <a:pPr marL="3657600" lvl="8" indent="0">
              <a:buNone/>
            </a:pPr>
            <a:endParaRPr lang="en-US" sz="2600" dirty="0"/>
          </a:p>
          <a:p>
            <a:pPr lvl="8"/>
            <a:r>
              <a:rPr lang="en-US" sz="2600" i="1" dirty="0">
                <a:sym typeface="Wingdings" panose="05000000000000000000" pitchFamily="2" charset="2"/>
              </a:rPr>
              <a:t>“Let me tell you about my first experience driving the roundabout.”</a:t>
            </a:r>
          </a:p>
          <a:p>
            <a:pPr marL="502920" lvl="1" indent="0">
              <a:buNone/>
            </a:pPr>
            <a:endParaRPr lang="en-US" sz="2600" i="1" dirty="0"/>
          </a:p>
        </p:txBody>
      </p:sp>
      <p:sp>
        <p:nvSpPr>
          <p:cNvPr id="6" name="Speech Bubble: Oval 3">
            <a:extLst>
              <a:ext uri="{FF2B5EF4-FFF2-40B4-BE49-F238E27FC236}">
                <a16:creationId xmlns:a16="http://schemas.microsoft.com/office/drawing/2014/main" id="{992E9A89-901E-42C9-B4AD-5AA8B1B00AB7}"/>
              </a:ext>
            </a:extLst>
          </p:cNvPr>
          <p:cNvSpPr/>
          <p:nvPr/>
        </p:nvSpPr>
        <p:spPr>
          <a:xfrm>
            <a:off x="6105591" y="1951892"/>
            <a:ext cx="2466111" cy="177989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t>I didn’t even have to stop!</a:t>
            </a:r>
          </a:p>
        </p:txBody>
      </p:sp>
      <p:pic>
        <p:nvPicPr>
          <p:cNvPr id="4" name="Picture 3"/>
          <p:cNvPicPr>
            <a:picLocks noChangeAspect="1"/>
          </p:cNvPicPr>
          <p:nvPr/>
        </p:nvPicPr>
        <p:blipFill rotWithShape="1">
          <a:blip r:embed="rId3"/>
          <a:srcRect l="58890" t="15254" r="12896" b="23794"/>
          <a:stretch/>
        </p:blipFill>
        <p:spPr>
          <a:xfrm>
            <a:off x="265724" y="3534037"/>
            <a:ext cx="4362547" cy="2650661"/>
          </a:xfrm>
          <a:prstGeom prst="rect">
            <a:avLst/>
          </a:prstGeom>
        </p:spPr>
      </p:pic>
    </p:spTree>
    <p:extLst>
      <p:ext uri="{BB962C8B-B14F-4D97-AF65-F5344CB8AC3E}">
        <p14:creationId xmlns:p14="http://schemas.microsoft.com/office/powerpoint/2010/main" val="125241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Operations - Police</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p:txBody>
          <a:bodyPr>
            <a:normAutofit/>
          </a:bodyPr>
          <a:lstStyle/>
          <a:p>
            <a:r>
              <a:rPr lang="en-US" sz="2800" dirty="0"/>
              <a:t>Campton Hills Chief of Police</a:t>
            </a:r>
          </a:p>
          <a:p>
            <a:pPr lvl="1"/>
            <a:r>
              <a:rPr lang="en-US" sz="2400" dirty="0"/>
              <a:t>Minimal number of incidents</a:t>
            </a:r>
          </a:p>
          <a:p>
            <a:pPr lvl="1"/>
            <a:r>
              <a:rPr lang="en-US" sz="2400" dirty="0"/>
              <a:t>No injuries</a:t>
            </a:r>
          </a:p>
          <a:p>
            <a:pPr lvl="1"/>
            <a:r>
              <a:rPr lang="en-US" sz="2400" dirty="0"/>
              <a:t>He expected worse</a:t>
            </a:r>
          </a:p>
          <a:p>
            <a:pPr lvl="1"/>
            <a:r>
              <a:rPr lang="en-US" sz="2400" dirty="0"/>
              <a:t>Intersection to the north seems safer too</a:t>
            </a:r>
          </a:p>
          <a:p>
            <a:pPr lvl="1"/>
            <a:endParaRPr lang="en-US" sz="2400" dirty="0"/>
          </a:p>
          <a:p>
            <a:pPr lvl="1"/>
            <a:endParaRPr lang="en-US" sz="2000" dirty="0"/>
          </a:p>
        </p:txBody>
      </p:sp>
      <p:sp>
        <p:nvSpPr>
          <p:cNvPr id="4" name="Speech Bubble: Oval 3">
            <a:extLst>
              <a:ext uri="{FF2B5EF4-FFF2-40B4-BE49-F238E27FC236}">
                <a16:creationId xmlns:a16="http://schemas.microsoft.com/office/drawing/2014/main" id="{992E9A89-901E-42C9-B4AD-5AA8B1B00AB7}"/>
              </a:ext>
            </a:extLst>
          </p:cNvPr>
          <p:cNvSpPr/>
          <p:nvPr/>
        </p:nvSpPr>
        <p:spPr>
          <a:xfrm>
            <a:off x="6386945" y="1600200"/>
            <a:ext cx="2299855" cy="120839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t>It’s good, I guess.</a:t>
            </a:r>
          </a:p>
        </p:txBody>
      </p:sp>
      <p:pic>
        <p:nvPicPr>
          <p:cNvPr id="3074" name="Picture 2" descr="Campton H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107" y="4088617"/>
            <a:ext cx="3430722" cy="171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66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Operations - Maintenance</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a:xfrm>
            <a:off x="891188" y="1248508"/>
            <a:ext cx="7598664" cy="4525963"/>
          </a:xfrm>
        </p:spPr>
        <p:txBody>
          <a:bodyPr>
            <a:normAutofit/>
          </a:bodyPr>
          <a:lstStyle/>
          <a:p>
            <a:r>
              <a:rPr lang="en-US" sz="2800" dirty="0"/>
              <a:t>KDOT Maintenance</a:t>
            </a:r>
          </a:p>
          <a:p>
            <a:pPr lvl="1"/>
            <a:r>
              <a:rPr lang="en-US" sz="2400" dirty="0"/>
              <a:t>Efficient at moving traffic</a:t>
            </a:r>
          </a:p>
          <a:p>
            <a:pPr lvl="1"/>
            <a:r>
              <a:rPr lang="en-US" sz="2400" dirty="0"/>
              <a:t>Snow removal has worked well </a:t>
            </a:r>
          </a:p>
          <a:p>
            <a:pPr marL="502920" lvl="1" indent="0">
              <a:buNone/>
            </a:pPr>
            <a:endParaRPr lang="en-US" sz="2600" i="1" dirty="0"/>
          </a:p>
          <a:p>
            <a:pPr marL="502920" lvl="1" indent="0">
              <a:buNone/>
            </a:pPr>
            <a:endParaRPr lang="en-US" sz="2600" i="1" dirty="0"/>
          </a:p>
          <a:p>
            <a:pPr marL="502920" lvl="1" indent="0">
              <a:buNone/>
            </a:pPr>
            <a:endParaRPr lang="en-US" sz="2600" i="1" dirty="0"/>
          </a:p>
          <a:p>
            <a:pPr marL="502920" lvl="1" indent="0">
              <a:buNone/>
            </a:pPr>
            <a:endParaRPr lang="en-US" sz="2600" i="1" dirty="0"/>
          </a:p>
        </p:txBody>
      </p:sp>
      <p:pic>
        <p:nvPicPr>
          <p:cNvPr id="5" name="Picture 4"/>
          <p:cNvPicPr>
            <a:picLocks noChangeAspect="1"/>
          </p:cNvPicPr>
          <p:nvPr/>
        </p:nvPicPr>
        <p:blipFill rotWithShape="1">
          <a:blip r:embed="rId3"/>
          <a:srcRect l="63925" t="23326" r="12396" b="36409"/>
          <a:stretch/>
        </p:blipFill>
        <p:spPr>
          <a:xfrm>
            <a:off x="2709928" y="3253730"/>
            <a:ext cx="5491089" cy="2626249"/>
          </a:xfrm>
          <a:prstGeom prst="rect">
            <a:avLst/>
          </a:prstGeom>
        </p:spPr>
      </p:pic>
      <p:sp>
        <p:nvSpPr>
          <p:cNvPr id="7" name="Speech Bubble: Oval 3">
            <a:extLst>
              <a:ext uri="{FF2B5EF4-FFF2-40B4-BE49-F238E27FC236}">
                <a16:creationId xmlns:a16="http://schemas.microsoft.com/office/drawing/2014/main" id="{992E9A89-901E-42C9-B4AD-5AA8B1B00AB7}"/>
              </a:ext>
            </a:extLst>
          </p:cNvPr>
          <p:cNvSpPr/>
          <p:nvPr/>
        </p:nvSpPr>
        <p:spPr>
          <a:xfrm>
            <a:off x="6288023" y="1588882"/>
            <a:ext cx="2496803" cy="155934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It surprises me on how well it flows.</a:t>
            </a:r>
          </a:p>
        </p:txBody>
      </p:sp>
    </p:spTree>
    <p:extLst>
      <p:ext uri="{BB962C8B-B14F-4D97-AF65-F5344CB8AC3E}">
        <p14:creationId xmlns:p14="http://schemas.microsoft.com/office/powerpoint/2010/main" val="488547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Operations - Agricultural</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a:xfrm>
            <a:off x="891188" y="1248508"/>
            <a:ext cx="7598664" cy="4525963"/>
          </a:xfrm>
        </p:spPr>
        <p:txBody>
          <a:bodyPr>
            <a:normAutofit/>
          </a:bodyPr>
          <a:lstStyle/>
          <a:p>
            <a:r>
              <a:rPr lang="en-US" sz="2800" dirty="0"/>
              <a:t>Agricultural perspective</a:t>
            </a:r>
          </a:p>
        </p:txBody>
      </p:sp>
      <p:graphicFrame>
        <p:nvGraphicFramePr>
          <p:cNvPr id="6" name="Object 5"/>
          <p:cNvGraphicFramePr>
            <a:graphicFrameLocks noChangeAspect="1"/>
          </p:cNvGraphicFramePr>
          <p:nvPr>
            <p:extLst/>
          </p:nvPr>
        </p:nvGraphicFramePr>
        <p:xfrm>
          <a:off x="342549" y="1832317"/>
          <a:ext cx="6789772" cy="4393902"/>
        </p:xfrm>
        <a:graphic>
          <a:graphicData uri="http://schemas.openxmlformats.org/presentationml/2006/ole">
            <mc:AlternateContent xmlns:mc="http://schemas.openxmlformats.org/markup-compatibility/2006">
              <mc:Choice xmlns:v="urn:schemas-microsoft-com:vml" Requires="v">
                <p:oleObj spid="_x0000_s4115" name="Acrobat Document" r:id="rId4" imgW="11658600" imgH="7543672" progId="AcroExch.Document.DC">
                  <p:embed/>
                </p:oleObj>
              </mc:Choice>
              <mc:Fallback>
                <p:oleObj name="Acrobat Document" r:id="rId4" imgW="11658600" imgH="7543672" progId="AcroExch.Document.DC">
                  <p:embed/>
                  <p:pic>
                    <p:nvPicPr>
                      <p:cNvPr id="6" name="Object 5"/>
                      <p:cNvPicPr/>
                      <p:nvPr/>
                    </p:nvPicPr>
                    <p:blipFill>
                      <a:blip r:embed="rId5"/>
                      <a:stretch>
                        <a:fillRect/>
                      </a:stretch>
                    </p:blipFill>
                    <p:spPr>
                      <a:xfrm>
                        <a:off x="342549" y="1832317"/>
                        <a:ext cx="6789772" cy="4393902"/>
                      </a:xfrm>
                      <a:prstGeom prst="rect">
                        <a:avLst/>
                      </a:prstGeom>
                    </p:spPr>
                  </p:pic>
                </p:oleObj>
              </mc:Fallback>
            </mc:AlternateContent>
          </a:graphicData>
        </a:graphic>
      </p:graphicFrame>
      <p:sp>
        <p:nvSpPr>
          <p:cNvPr id="7" name="Speech Bubble: Oval 3">
            <a:extLst>
              <a:ext uri="{FF2B5EF4-FFF2-40B4-BE49-F238E27FC236}">
                <a16:creationId xmlns:a16="http://schemas.microsoft.com/office/drawing/2014/main" id="{992E9A89-901E-42C9-B4AD-5AA8B1B00AB7}"/>
              </a:ext>
            </a:extLst>
          </p:cNvPr>
          <p:cNvSpPr/>
          <p:nvPr/>
        </p:nvSpPr>
        <p:spPr>
          <a:xfrm>
            <a:off x="6021185" y="194145"/>
            <a:ext cx="2897732" cy="18977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 have no problem getting my combine through here.</a:t>
            </a:r>
          </a:p>
        </p:txBody>
      </p:sp>
    </p:spTree>
    <p:extLst>
      <p:ext uri="{BB962C8B-B14F-4D97-AF65-F5344CB8AC3E}">
        <p14:creationId xmlns:p14="http://schemas.microsoft.com/office/powerpoint/2010/main" val="450028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Future Roundabouts in Kane County</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a:xfrm>
            <a:off x="1088136" y="1365504"/>
            <a:ext cx="7598664" cy="4760659"/>
          </a:xfrm>
        </p:spPr>
        <p:txBody>
          <a:bodyPr>
            <a:normAutofit/>
          </a:bodyPr>
          <a:lstStyle/>
          <a:p>
            <a:r>
              <a:rPr lang="en-US" sz="2800" dirty="0"/>
              <a:t>IDOT’s Plato Road &amp; IL Route 47</a:t>
            </a:r>
          </a:p>
          <a:p>
            <a:pPr marL="0" indent="0">
              <a:buNone/>
            </a:pPr>
            <a:r>
              <a:rPr lang="en-US" sz="2800" dirty="0"/>
              <a:t>	</a:t>
            </a:r>
            <a:endParaRPr lang="en-US" dirty="0"/>
          </a:p>
          <a:p>
            <a:endParaRPr lang="en-US" dirty="0"/>
          </a:p>
        </p:txBody>
      </p:sp>
      <p:pic>
        <p:nvPicPr>
          <p:cNvPr id="4" name="Picture 3"/>
          <p:cNvPicPr>
            <a:picLocks noChangeAspect="1"/>
          </p:cNvPicPr>
          <p:nvPr/>
        </p:nvPicPr>
        <p:blipFill rotWithShape="1">
          <a:blip r:embed="rId3"/>
          <a:srcRect l="60361" t="18204" r="8566" b="15650"/>
          <a:stretch/>
        </p:blipFill>
        <p:spPr>
          <a:xfrm>
            <a:off x="1290917" y="1905918"/>
            <a:ext cx="7048851" cy="4220245"/>
          </a:xfrm>
          <a:prstGeom prst="rect">
            <a:avLst/>
          </a:prstGeom>
        </p:spPr>
      </p:pic>
    </p:spTree>
    <p:extLst>
      <p:ext uri="{BB962C8B-B14F-4D97-AF65-F5344CB8AC3E}">
        <p14:creationId xmlns:p14="http://schemas.microsoft.com/office/powerpoint/2010/main" val="1324560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2C1-4B1E-43AE-A612-0F73BF97C2AC}"/>
              </a:ext>
            </a:extLst>
          </p:cNvPr>
          <p:cNvSpPr>
            <a:spLocks noGrp="1"/>
          </p:cNvSpPr>
          <p:nvPr>
            <p:ph type="title"/>
          </p:nvPr>
        </p:nvSpPr>
        <p:spPr/>
        <p:txBody>
          <a:bodyPr/>
          <a:lstStyle/>
          <a:p>
            <a:r>
              <a:rPr lang="en-US" dirty="0"/>
              <a:t>Future Roundabouts in Kane County</a:t>
            </a:r>
          </a:p>
        </p:txBody>
      </p:sp>
      <p:sp>
        <p:nvSpPr>
          <p:cNvPr id="3" name="Content Placeholder 2">
            <a:extLst>
              <a:ext uri="{FF2B5EF4-FFF2-40B4-BE49-F238E27FC236}">
                <a16:creationId xmlns:a16="http://schemas.microsoft.com/office/drawing/2014/main" id="{D5876A8A-24B3-4CAD-9083-DFD7258D9D3E}"/>
              </a:ext>
            </a:extLst>
          </p:cNvPr>
          <p:cNvSpPr>
            <a:spLocks noGrp="1"/>
          </p:cNvSpPr>
          <p:nvPr>
            <p:ph idx="1"/>
          </p:nvPr>
        </p:nvSpPr>
        <p:spPr>
          <a:xfrm>
            <a:off x="511362" y="1016391"/>
            <a:ext cx="7598664" cy="4760659"/>
          </a:xfrm>
        </p:spPr>
        <p:txBody>
          <a:bodyPr>
            <a:normAutofit/>
          </a:bodyPr>
          <a:lstStyle/>
          <a:p>
            <a:r>
              <a:rPr lang="en-US" sz="2800" dirty="0"/>
              <a:t>KDOT’s Bunker Road &amp; </a:t>
            </a:r>
            <a:r>
              <a:rPr lang="en-US" sz="2800" dirty="0" err="1"/>
              <a:t>Keslinger</a:t>
            </a:r>
            <a:r>
              <a:rPr lang="en-US" sz="2800" dirty="0"/>
              <a:t> Road	</a:t>
            </a:r>
          </a:p>
          <a:p>
            <a:pPr lvl="1"/>
            <a:r>
              <a:rPr lang="en-US" sz="2200" dirty="0"/>
              <a:t>Capacity for future growth</a:t>
            </a:r>
          </a:p>
          <a:p>
            <a:pPr lvl="1"/>
            <a:r>
              <a:rPr lang="en-US" sz="2200" dirty="0"/>
              <a:t>Safety along this high speed corridor</a:t>
            </a:r>
          </a:p>
          <a:p>
            <a:pPr lvl="1"/>
            <a:r>
              <a:rPr lang="en-US" sz="2200" dirty="0"/>
              <a:t>Cost</a:t>
            </a:r>
          </a:p>
          <a:p>
            <a:endParaRPr lang="en-US" dirty="0"/>
          </a:p>
        </p:txBody>
      </p:sp>
      <p:graphicFrame>
        <p:nvGraphicFramePr>
          <p:cNvPr id="4" name="Object 3"/>
          <p:cNvGraphicFramePr>
            <a:graphicFrameLocks noChangeAspect="1"/>
          </p:cNvGraphicFramePr>
          <p:nvPr>
            <p:extLst/>
          </p:nvPr>
        </p:nvGraphicFramePr>
        <p:xfrm>
          <a:off x="2644727" y="2381820"/>
          <a:ext cx="5106572" cy="3946054"/>
        </p:xfrm>
        <a:graphic>
          <a:graphicData uri="http://schemas.openxmlformats.org/presentationml/2006/ole">
            <mc:AlternateContent xmlns:mc="http://schemas.openxmlformats.org/markup-compatibility/2006">
              <mc:Choice xmlns:v="urn:schemas-microsoft-com:vml" Requires="v">
                <p:oleObj spid="_x0000_s5139" name="Acrobat Document" r:id="rId4" imgW="7543800" imgH="5829044" progId="AcroExch.Document.DC">
                  <p:embed/>
                </p:oleObj>
              </mc:Choice>
              <mc:Fallback>
                <p:oleObj name="Acrobat Document" r:id="rId4" imgW="7543800" imgH="5829044" progId="AcroExch.Document.DC">
                  <p:embed/>
                  <p:pic>
                    <p:nvPicPr>
                      <p:cNvPr id="4" name="Object 3"/>
                      <p:cNvPicPr/>
                      <p:nvPr/>
                    </p:nvPicPr>
                    <p:blipFill>
                      <a:blip r:embed="rId5"/>
                      <a:stretch>
                        <a:fillRect/>
                      </a:stretch>
                    </p:blipFill>
                    <p:spPr>
                      <a:xfrm>
                        <a:off x="2644727" y="2381820"/>
                        <a:ext cx="5106572" cy="3946054"/>
                      </a:xfrm>
                      <a:prstGeom prst="rect">
                        <a:avLst/>
                      </a:prstGeom>
                    </p:spPr>
                  </p:pic>
                </p:oleObj>
              </mc:Fallback>
            </mc:AlternateContent>
          </a:graphicData>
        </a:graphic>
      </p:graphicFrame>
      <p:sp>
        <p:nvSpPr>
          <p:cNvPr id="5" name="Speech Bubble: Oval 3">
            <a:extLst>
              <a:ext uri="{FF2B5EF4-FFF2-40B4-BE49-F238E27FC236}">
                <a16:creationId xmlns:a16="http://schemas.microsoft.com/office/drawing/2014/main" id="{992E9A89-901E-42C9-B4AD-5AA8B1B00AB7}"/>
              </a:ext>
            </a:extLst>
          </p:cNvPr>
          <p:cNvSpPr/>
          <p:nvPr/>
        </p:nvSpPr>
        <p:spPr>
          <a:xfrm>
            <a:off x="6258185" y="1639355"/>
            <a:ext cx="2140228" cy="1040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Metra Commuter Rail Station</a:t>
            </a:r>
          </a:p>
        </p:txBody>
      </p:sp>
    </p:spTree>
    <p:extLst>
      <p:ext uri="{BB962C8B-B14F-4D97-AF65-F5344CB8AC3E}">
        <p14:creationId xmlns:p14="http://schemas.microsoft.com/office/powerpoint/2010/main" val="47292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Roundabouts in Kane County	</a:t>
            </a:r>
          </a:p>
        </p:txBody>
      </p:sp>
      <p:sp>
        <p:nvSpPr>
          <p:cNvPr id="3" name="Content Placeholder 2"/>
          <p:cNvSpPr>
            <a:spLocks noGrp="1"/>
          </p:cNvSpPr>
          <p:nvPr>
            <p:ph idx="1"/>
          </p:nvPr>
        </p:nvSpPr>
        <p:spPr>
          <a:xfrm>
            <a:off x="525427" y="1002323"/>
            <a:ext cx="7598664" cy="4525963"/>
          </a:xfrm>
        </p:spPr>
        <p:txBody>
          <a:bodyPr/>
          <a:lstStyle/>
          <a:p>
            <a:r>
              <a:rPr lang="en-US" sz="2800" dirty="0"/>
              <a:t>KDOT’s Bliss/Main/Fabyan Intersection</a:t>
            </a:r>
          </a:p>
          <a:p>
            <a:pPr lvl="1"/>
            <a:r>
              <a:rPr lang="en-US" sz="2000" dirty="0"/>
              <a:t>Improved intersection skew angle</a:t>
            </a:r>
          </a:p>
          <a:p>
            <a:pPr lvl="1"/>
            <a:r>
              <a:rPr lang="en-US" sz="2000" dirty="0"/>
              <a:t>Reduction in </a:t>
            </a:r>
            <a:r>
              <a:rPr lang="en-US" sz="2000" dirty="0" err="1"/>
              <a:t>superelevation</a:t>
            </a:r>
            <a:r>
              <a:rPr lang="en-US" sz="2000" dirty="0"/>
              <a:t> through the intersection</a:t>
            </a:r>
          </a:p>
          <a:p>
            <a:endParaRPr lang="en-US" dirty="0"/>
          </a:p>
        </p:txBody>
      </p:sp>
      <p:pic>
        <p:nvPicPr>
          <p:cNvPr id="4" name="Picture 3"/>
          <p:cNvPicPr>
            <a:picLocks noChangeAspect="1"/>
          </p:cNvPicPr>
          <p:nvPr/>
        </p:nvPicPr>
        <p:blipFill rotWithShape="1">
          <a:blip r:embed="rId3"/>
          <a:srcRect l="6898" t="14683" r="10007" b="7122"/>
          <a:stretch/>
        </p:blipFill>
        <p:spPr>
          <a:xfrm>
            <a:off x="1853267" y="2422399"/>
            <a:ext cx="5590099" cy="3851793"/>
          </a:xfrm>
          <a:prstGeom prst="rect">
            <a:avLst/>
          </a:prstGeom>
        </p:spPr>
      </p:pic>
    </p:spTree>
    <p:extLst>
      <p:ext uri="{BB962C8B-B14F-4D97-AF65-F5344CB8AC3E}">
        <p14:creationId xmlns:p14="http://schemas.microsoft.com/office/powerpoint/2010/main" val="2761401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AE7C-85AF-484F-A13B-184A149E7B45}"/>
              </a:ext>
            </a:extLst>
          </p:cNvPr>
          <p:cNvSpPr>
            <a:spLocks noGrp="1"/>
          </p:cNvSpPr>
          <p:nvPr>
            <p:ph type="title"/>
          </p:nvPr>
        </p:nvSpPr>
        <p:spPr/>
        <p:txBody>
          <a:bodyPr/>
          <a:lstStyle/>
          <a:p>
            <a:r>
              <a:rPr lang="en-US" dirty="0"/>
              <a:t>Owner’s Notes</a:t>
            </a:r>
          </a:p>
        </p:txBody>
      </p:sp>
      <p:sp>
        <p:nvSpPr>
          <p:cNvPr id="3" name="Content Placeholder 2">
            <a:extLst>
              <a:ext uri="{FF2B5EF4-FFF2-40B4-BE49-F238E27FC236}">
                <a16:creationId xmlns:a16="http://schemas.microsoft.com/office/drawing/2014/main" id="{642A3C09-7883-4764-84B4-7246562CEDE3}"/>
              </a:ext>
            </a:extLst>
          </p:cNvPr>
          <p:cNvSpPr>
            <a:spLocks noGrp="1"/>
          </p:cNvSpPr>
          <p:nvPr>
            <p:ph idx="1"/>
          </p:nvPr>
        </p:nvSpPr>
        <p:spPr>
          <a:xfrm>
            <a:off x="384751" y="1128933"/>
            <a:ext cx="7598664" cy="4525963"/>
          </a:xfrm>
        </p:spPr>
        <p:txBody>
          <a:bodyPr/>
          <a:lstStyle/>
          <a:p>
            <a:r>
              <a:rPr lang="en-US" sz="2800" dirty="0"/>
              <a:t>Analysis</a:t>
            </a:r>
          </a:p>
          <a:p>
            <a:pPr lvl="1"/>
            <a:r>
              <a:rPr lang="en-US" sz="2400" dirty="0"/>
              <a:t>Design</a:t>
            </a:r>
          </a:p>
          <a:p>
            <a:pPr lvl="1"/>
            <a:r>
              <a:rPr lang="en-US" sz="2400" dirty="0"/>
              <a:t>Context</a:t>
            </a:r>
          </a:p>
          <a:p>
            <a:pPr marL="502920" lvl="1" indent="0">
              <a:buNone/>
            </a:pPr>
            <a:endParaRPr lang="en-US" sz="2600" i="1" dirty="0"/>
          </a:p>
          <a:p>
            <a:r>
              <a:rPr lang="en-US" sz="2800" dirty="0"/>
              <a:t>Do you have </a:t>
            </a:r>
          </a:p>
          <a:p>
            <a:pPr marL="400050" lvl="1" indent="0">
              <a:buNone/>
            </a:pPr>
            <a:r>
              <a:rPr lang="en-US" sz="2800" dirty="0"/>
              <a:t>a place in mind </a:t>
            </a:r>
          </a:p>
          <a:p>
            <a:pPr marL="400050" lvl="1" indent="0">
              <a:buNone/>
            </a:pPr>
            <a:r>
              <a:rPr lang="en-US" sz="2800" dirty="0"/>
              <a:t>for your first </a:t>
            </a:r>
          </a:p>
          <a:p>
            <a:pPr marL="400050" lvl="1" indent="0">
              <a:buNone/>
            </a:pPr>
            <a:r>
              <a:rPr lang="en-US" sz="2800" dirty="0"/>
              <a:t>roundabout?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546" y="1842551"/>
            <a:ext cx="5007254" cy="4114800"/>
          </a:xfrm>
          <a:prstGeom prst="rect">
            <a:avLst/>
          </a:prstGeom>
        </p:spPr>
      </p:pic>
    </p:spTree>
    <p:extLst>
      <p:ext uri="{BB962C8B-B14F-4D97-AF65-F5344CB8AC3E}">
        <p14:creationId xmlns:p14="http://schemas.microsoft.com/office/powerpoint/2010/main" val="306102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Presenters</a:t>
            </a:r>
          </a:p>
        </p:txBody>
      </p:sp>
      <p:sp>
        <p:nvSpPr>
          <p:cNvPr id="5" name="Content Placeholder 4"/>
          <p:cNvSpPr>
            <a:spLocks noGrp="1"/>
          </p:cNvSpPr>
          <p:nvPr>
            <p:ph idx="1"/>
          </p:nvPr>
        </p:nvSpPr>
        <p:spPr>
          <a:xfrm>
            <a:off x="310896" y="1603248"/>
            <a:ext cx="7598664" cy="4525963"/>
          </a:xfrm>
        </p:spPr>
        <p:txBody>
          <a:bodyPr/>
          <a:lstStyle/>
          <a:p>
            <a:r>
              <a:rPr lang="en-US" dirty="0"/>
              <a:t>Matt Papirnik, Burns &amp; McDonnell</a:t>
            </a:r>
          </a:p>
        </p:txBody>
      </p:sp>
      <p:pic>
        <p:nvPicPr>
          <p:cNvPr id="6" name="Picture 5">
            <a:extLst>
              <a:ext uri="{FF2B5EF4-FFF2-40B4-BE49-F238E27FC236}">
                <a16:creationId xmlns:a16="http://schemas.microsoft.com/office/drawing/2014/main" id="{21AF286A-BB1E-49C7-BFC9-1D83E7724BE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866" y="2278062"/>
            <a:ext cx="1408447" cy="1408447"/>
          </a:xfrm>
          <a:prstGeom prst="rect">
            <a:avLst/>
          </a:prstGeom>
        </p:spPr>
      </p:pic>
      <p:pic>
        <p:nvPicPr>
          <p:cNvPr id="3" name="Picture 2">
            <a:extLst>
              <a:ext uri="{FF2B5EF4-FFF2-40B4-BE49-F238E27FC236}">
                <a16:creationId xmlns:a16="http://schemas.microsoft.com/office/drawing/2014/main" id="{8A16B05C-DEF2-4214-9A9E-923025386B4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 t="15242" r="-3448" b="20391"/>
          <a:stretch/>
        </p:blipFill>
        <p:spPr>
          <a:xfrm>
            <a:off x="5198872" y="879031"/>
            <a:ext cx="3657600" cy="1706880"/>
          </a:xfrm>
          <a:prstGeom prst="rect">
            <a:avLst/>
          </a:prstGeom>
        </p:spPr>
      </p:pic>
      <p:pic>
        <p:nvPicPr>
          <p:cNvPr id="10" name="Picture 9">
            <a:extLst>
              <a:ext uri="{FF2B5EF4-FFF2-40B4-BE49-F238E27FC236}">
                <a16:creationId xmlns:a16="http://schemas.microsoft.com/office/drawing/2014/main" id="{B13F6D12-E39A-4C79-A046-FE7163CF1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487" y="3913003"/>
            <a:ext cx="3200400" cy="2097013"/>
          </a:xfrm>
          <a:prstGeom prst="rect">
            <a:avLst/>
          </a:prstGeom>
        </p:spPr>
      </p:pic>
      <p:pic>
        <p:nvPicPr>
          <p:cNvPr id="11" name="Picture 10">
            <a:extLst>
              <a:ext uri="{FF2B5EF4-FFF2-40B4-BE49-F238E27FC236}">
                <a16:creationId xmlns:a16="http://schemas.microsoft.com/office/drawing/2014/main" id="{6A2FF2ED-2C1D-425D-9D61-8C3381890745}"/>
              </a:ext>
            </a:extLst>
          </p:cNvPr>
          <p:cNvPicPr>
            <a:picLocks noChangeAspect="1"/>
          </p:cNvPicPr>
          <p:nvPr/>
        </p:nvPicPr>
        <p:blipFill>
          <a:blip r:embed="rId7"/>
          <a:stretch>
            <a:fillRect/>
          </a:stretch>
        </p:blipFill>
        <p:spPr>
          <a:xfrm>
            <a:off x="4971259" y="3046159"/>
            <a:ext cx="3861845" cy="3083052"/>
          </a:xfrm>
          <a:prstGeom prst="rect">
            <a:avLst/>
          </a:prstGeom>
        </p:spPr>
      </p:pic>
      <p:sp>
        <p:nvSpPr>
          <p:cNvPr id="12" name="Rectangle 11">
            <a:extLst>
              <a:ext uri="{FF2B5EF4-FFF2-40B4-BE49-F238E27FC236}">
                <a16:creationId xmlns:a16="http://schemas.microsoft.com/office/drawing/2014/main" id="{9BCF57EF-1F5E-5640-9172-C47EC84CA5FE}"/>
              </a:ext>
            </a:extLst>
          </p:cNvPr>
          <p:cNvSpPr/>
          <p:nvPr/>
        </p:nvSpPr>
        <p:spPr>
          <a:xfrm>
            <a:off x="-1" y="6355705"/>
            <a:ext cx="3854153" cy="512064"/>
          </a:xfrm>
          <a:prstGeom prst="rect">
            <a:avLst/>
          </a:prstGeom>
          <a:solidFill>
            <a:srgbClr val="005BB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srgbClr val="FFFFFF"/>
              </a:solidFill>
              <a:latin typeface="Arial"/>
              <a:cs typeface="Arial"/>
            </a:endParaRPr>
          </a:p>
        </p:txBody>
      </p:sp>
      <p:pic>
        <p:nvPicPr>
          <p:cNvPr id="13" name="Picture 12" descr="BMcD logosmall-white.png">
            <a:extLst>
              <a:ext uri="{FF2B5EF4-FFF2-40B4-BE49-F238E27FC236}">
                <a16:creationId xmlns:a16="http://schemas.microsoft.com/office/drawing/2014/main" id="{3F50FFAD-3D1E-2846-8DA4-4281048509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8368" y="6505583"/>
            <a:ext cx="1592239" cy="238125"/>
          </a:xfrm>
          <a:prstGeom prst="rect">
            <a:avLst/>
          </a:prstGeom>
        </p:spPr>
      </p:pic>
    </p:spTree>
    <p:extLst>
      <p:ext uri="{BB962C8B-B14F-4D97-AF65-F5344CB8AC3E}">
        <p14:creationId xmlns:p14="http://schemas.microsoft.com/office/powerpoint/2010/main" val="371038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AE7C-85AF-484F-A13B-184A149E7B45}"/>
              </a:ext>
            </a:extLst>
          </p:cNvPr>
          <p:cNvSpPr>
            <a:spLocks noGrp="1"/>
          </p:cNvSpPr>
          <p:nvPr>
            <p:ph type="title"/>
          </p:nvPr>
        </p:nvSpPr>
        <p:spPr/>
        <p:txBody>
          <a:bodyPr/>
          <a:lstStyle/>
          <a:p>
            <a:r>
              <a:rPr lang="en-US" dirty="0"/>
              <a:t>IDOT Perspective</a:t>
            </a:r>
          </a:p>
        </p:txBody>
      </p:sp>
      <p:sp>
        <p:nvSpPr>
          <p:cNvPr id="3" name="Content Placeholder 2">
            <a:extLst>
              <a:ext uri="{FF2B5EF4-FFF2-40B4-BE49-F238E27FC236}">
                <a16:creationId xmlns:a16="http://schemas.microsoft.com/office/drawing/2014/main" id="{642A3C09-7883-4764-84B4-7246562CEDE3}"/>
              </a:ext>
            </a:extLst>
          </p:cNvPr>
          <p:cNvSpPr>
            <a:spLocks noGrp="1"/>
          </p:cNvSpPr>
          <p:nvPr>
            <p:ph idx="1"/>
          </p:nvPr>
        </p:nvSpPr>
        <p:spPr>
          <a:xfrm>
            <a:off x="1088136" y="1342292"/>
            <a:ext cx="4322064" cy="910371"/>
          </a:xfrm>
        </p:spPr>
        <p:txBody>
          <a:bodyPr/>
          <a:lstStyle/>
          <a:p>
            <a:r>
              <a:rPr lang="en-US" dirty="0"/>
              <a:t>Jason Salley, District 1 Geometrics Engineer</a:t>
            </a:r>
          </a:p>
        </p:txBody>
      </p:sp>
      <p:pic>
        <p:nvPicPr>
          <p:cNvPr id="2050" name="Picture 2" descr="image001">
            <a:extLst>
              <a:ext uri="{FF2B5EF4-FFF2-40B4-BE49-F238E27FC236}">
                <a16:creationId xmlns:a16="http://schemas.microsoft.com/office/drawing/2014/main" id="{E605A781-2AAF-4F61-8176-B62058113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522" y="1100871"/>
            <a:ext cx="3276600" cy="34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DA1FE92E-1DA6-4CEB-BA9F-CDCA22BE0ED8}"/>
              </a:ext>
            </a:extLst>
          </p:cNvPr>
          <p:cNvSpPr txBox="1">
            <a:spLocks/>
          </p:cNvSpPr>
          <p:nvPr/>
        </p:nvSpPr>
        <p:spPr>
          <a:xfrm>
            <a:off x="1088136" y="2408520"/>
            <a:ext cx="4570386" cy="387394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i="1" dirty="0"/>
              <a:t>“Viable tool in the toolbox”.</a:t>
            </a:r>
          </a:p>
          <a:p>
            <a:r>
              <a:rPr lang="en-US" i="1" dirty="0"/>
              <a:t>Additional planning</a:t>
            </a:r>
          </a:p>
          <a:p>
            <a:r>
              <a:rPr lang="en-US" i="1" dirty="0"/>
              <a:t>Additional public involvement</a:t>
            </a:r>
          </a:p>
          <a:p>
            <a:r>
              <a:rPr lang="en-US" i="1" dirty="0"/>
              <a:t>Lighting:</a:t>
            </a:r>
          </a:p>
          <a:p>
            <a:pPr lvl="1"/>
            <a:r>
              <a:rPr lang="en-US" i="1" dirty="0"/>
              <a:t>Required by IDOT on all roundabouts</a:t>
            </a:r>
          </a:p>
          <a:p>
            <a:pPr lvl="1"/>
            <a:r>
              <a:rPr lang="en-US" i="1" dirty="0"/>
              <a:t>Cost participation is dependent on who leads the engineering</a:t>
            </a:r>
          </a:p>
          <a:p>
            <a:pPr lvl="1"/>
            <a:r>
              <a:rPr lang="en-US" i="1" dirty="0"/>
              <a:t>If DOT-led, DOT pays for lighting. </a:t>
            </a:r>
          </a:p>
          <a:p>
            <a:pPr lvl="1"/>
            <a:r>
              <a:rPr lang="en-US" i="1" dirty="0"/>
              <a:t>If locally-led, local entity will pay for construction of lighting</a:t>
            </a:r>
          </a:p>
          <a:p>
            <a:pPr lvl="1"/>
            <a:r>
              <a:rPr lang="en-US" i="1" dirty="0"/>
              <a:t>Locals maintain lighting in either case</a:t>
            </a:r>
          </a:p>
        </p:txBody>
      </p:sp>
    </p:spTree>
    <p:extLst>
      <p:ext uri="{BB962C8B-B14F-4D97-AF65-F5344CB8AC3E}">
        <p14:creationId xmlns:p14="http://schemas.microsoft.com/office/powerpoint/2010/main" val="357167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9" dur="1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1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4" dur="1000"/>
                                        <p:tgtEl>
                                          <p:spTgt spid="5">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10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1000"/>
                                        <p:tgtEl>
                                          <p:spTgt spid="5">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3" dur="1000"/>
                                        <p:tgtEl>
                                          <p:spTgt spid="5">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6" dur="1000"/>
                                        <p:tgtEl>
                                          <p:spTgt spid="5">
                                            <p:txEl>
                                              <p:pRg st="7" end="7"/>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9"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392633-3E04-40DE-9A2E-6B6DDDCBE675}"/>
              </a:ext>
            </a:extLst>
          </p:cNvPr>
          <p:cNvPicPr>
            <a:picLocks noChangeAspect="1"/>
          </p:cNvPicPr>
          <p:nvPr/>
        </p:nvPicPr>
        <p:blipFill>
          <a:blip r:embed="rId3"/>
          <a:stretch>
            <a:fillRect/>
          </a:stretch>
        </p:blipFill>
        <p:spPr>
          <a:xfrm>
            <a:off x="1110434" y="554043"/>
            <a:ext cx="6858000" cy="5486400"/>
          </a:xfrm>
          <a:prstGeom prst="rect">
            <a:avLst/>
          </a:prstGeom>
        </p:spPr>
      </p:pic>
    </p:spTree>
    <p:extLst>
      <p:ext uri="{BB962C8B-B14F-4D97-AF65-F5344CB8AC3E}">
        <p14:creationId xmlns:p14="http://schemas.microsoft.com/office/powerpoint/2010/main" val="13398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C5CE-37A5-468A-B44C-AD23742FC5CA}"/>
              </a:ext>
            </a:extLst>
          </p:cNvPr>
          <p:cNvSpPr>
            <a:spLocks noGrp="1"/>
          </p:cNvSpPr>
          <p:nvPr>
            <p:ph type="title"/>
          </p:nvPr>
        </p:nvSpPr>
        <p:spPr>
          <a:xfrm>
            <a:off x="457200" y="1752473"/>
            <a:ext cx="8229600" cy="2908738"/>
          </a:xfrm>
        </p:spPr>
        <p:txBody>
          <a:bodyPr/>
          <a:lstStyle/>
          <a:p>
            <a:r>
              <a:rPr lang="en-US" sz="4800" dirty="0"/>
              <a:t>Questions?</a:t>
            </a:r>
          </a:p>
        </p:txBody>
      </p:sp>
      <p:sp>
        <p:nvSpPr>
          <p:cNvPr id="3" name="Title 1">
            <a:extLst>
              <a:ext uri="{FF2B5EF4-FFF2-40B4-BE49-F238E27FC236}">
                <a16:creationId xmlns:a16="http://schemas.microsoft.com/office/drawing/2014/main" id="{93AFA526-CB9A-4FDC-AED2-20FE398EFB3F}"/>
              </a:ext>
            </a:extLst>
          </p:cNvPr>
          <p:cNvSpPr txBox="1">
            <a:spLocks/>
          </p:cNvSpPr>
          <p:nvPr/>
        </p:nvSpPr>
        <p:spPr>
          <a:xfrm>
            <a:off x="-1179930" y="3429000"/>
            <a:ext cx="8229600" cy="2908738"/>
          </a:xfrm>
          <a:prstGeom prst="rect">
            <a:avLst/>
          </a:prstGeom>
          <a:noFill/>
        </p:spPr>
        <p:txBody>
          <a:bodyPr vert="horz" wrap="none" lIns="0" tIns="0" rIns="0" bIns="0" rtlCol="0" anchor="ctr">
            <a:noAutofit/>
          </a:bodyPr>
          <a:lstStyle>
            <a:lvl1pPr algn="ctr" defTabSz="914400" rtl="0" eaLnBrk="1" latinLnBrk="0" hangingPunct="1">
              <a:lnSpc>
                <a:spcPts val="3000"/>
              </a:lnSpc>
              <a:spcBef>
                <a:spcPts val="0"/>
              </a:spcBef>
              <a:buNone/>
              <a:defRPr sz="2600" b="1" i="0" kern="1200" spc="450" baseline="0">
                <a:solidFill>
                  <a:schemeClr val="bg1"/>
                </a:solidFill>
                <a:latin typeface="Arial Black" charset="0"/>
                <a:ea typeface="Arial Black" charset="0"/>
                <a:cs typeface="Arial Black" charset="0"/>
              </a:defRPr>
            </a:lvl1pPr>
          </a:lstStyle>
          <a:p>
            <a:r>
              <a:rPr lang="en-US" b="0" dirty="0">
                <a:latin typeface="Arial Black" panose="020B0A04020102020204" pitchFamily="34" charset="0"/>
              </a:rPr>
              <a:t>Matt Papirnik</a:t>
            </a:r>
          </a:p>
          <a:p>
            <a:r>
              <a:rPr lang="en-US" b="0" dirty="0">
                <a:solidFill>
                  <a:srgbClr val="0052BB"/>
                </a:solidFill>
                <a:highlight>
                  <a:srgbClr val="FFFFFF"/>
                </a:highlight>
                <a:latin typeface="Arial Narrow" panose="020B0606020202030204" pitchFamily="34" charset="0"/>
              </a:rPr>
              <a:t> </a:t>
            </a:r>
            <a:r>
              <a:rPr lang="en-US" b="0" dirty="0" err="1">
                <a:solidFill>
                  <a:srgbClr val="0052BB"/>
                </a:solidFill>
                <a:highlight>
                  <a:srgbClr val="FFFFFF"/>
                </a:highlight>
                <a:latin typeface="Arial Narrow" panose="020B0606020202030204" pitchFamily="34" charset="0"/>
              </a:rPr>
              <a:t>mpapirnik@burnsmcd.com</a:t>
            </a:r>
            <a:r>
              <a:rPr lang="en-US" b="0" dirty="0">
                <a:solidFill>
                  <a:srgbClr val="0052BB"/>
                </a:solidFill>
                <a:highlight>
                  <a:srgbClr val="FFFFFF"/>
                </a:highlight>
                <a:latin typeface="Arial Narrow" panose="020B0606020202030204" pitchFamily="34" charset="0"/>
              </a:rPr>
              <a:t> </a:t>
            </a:r>
          </a:p>
        </p:txBody>
      </p:sp>
      <p:sp>
        <p:nvSpPr>
          <p:cNvPr id="4" name="Title 1">
            <a:extLst>
              <a:ext uri="{FF2B5EF4-FFF2-40B4-BE49-F238E27FC236}">
                <a16:creationId xmlns:a16="http://schemas.microsoft.com/office/drawing/2014/main" id="{15974181-6B6D-4AF2-A0CD-138D5731A695}"/>
              </a:ext>
            </a:extLst>
          </p:cNvPr>
          <p:cNvSpPr txBox="1">
            <a:spLocks/>
          </p:cNvSpPr>
          <p:nvPr/>
        </p:nvSpPr>
        <p:spPr>
          <a:xfrm>
            <a:off x="1812319" y="92071"/>
            <a:ext cx="8229600" cy="2908738"/>
          </a:xfrm>
          <a:prstGeom prst="rect">
            <a:avLst/>
          </a:prstGeom>
        </p:spPr>
        <p:txBody>
          <a:bodyPr vert="horz" lIns="0" tIns="0" rIns="0" bIns="0" rtlCol="0" anchor="ctr">
            <a:noAutofit/>
          </a:bodyPr>
          <a:lstStyle>
            <a:lvl1pPr algn="ctr" defTabSz="914400" rtl="0" eaLnBrk="1" latinLnBrk="0" hangingPunct="1">
              <a:lnSpc>
                <a:spcPts val="3000"/>
              </a:lnSpc>
              <a:spcBef>
                <a:spcPts val="0"/>
              </a:spcBef>
              <a:buNone/>
              <a:defRPr sz="2600" b="1" i="0" kern="1200" spc="450" baseline="0">
                <a:solidFill>
                  <a:schemeClr val="bg1"/>
                </a:solidFill>
                <a:latin typeface="Arial Black" charset="0"/>
                <a:ea typeface="Arial Black" charset="0"/>
                <a:cs typeface="Arial Black" charset="0"/>
              </a:defRPr>
            </a:lvl1pPr>
          </a:lstStyle>
          <a:p>
            <a:r>
              <a:rPr lang="en-US" b="0" dirty="0">
                <a:latin typeface="Arial Black" panose="020B0A04020102020204" pitchFamily="34" charset="0"/>
              </a:rPr>
              <a:t>Jennifer O’Connell</a:t>
            </a:r>
          </a:p>
          <a:p>
            <a:r>
              <a:rPr lang="en-US" b="0" dirty="0">
                <a:solidFill>
                  <a:srgbClr val="0052BB"/>
                </a:solidFill>
                <a:highlight>
                  <a:srgbClr val="FFFFFF"/>
                </a:highlight>
                <a:latin typeface="Arial Narrow" panose="020B0606020202030204" pitchFamily="34" charset="0"/>
              </a:rPr>
              <a:t> oconnelljennifer@co.kane.il.us </a:t>
            </a:r>
          </a:p>
          <a:p>
            <a:endParaRPr lang="en-US" b="0" dirty="0"/>
          </a:p>
        </p:txBody>
      </p:sp>
    </p:spTree>
    <p:extLst>
      <p:ext uri="{BB962C8B-B14F-4D97-AF65-F5344CB8AC3E}">
        <p14:creationId xmlns:p14="http://schemas.microsoft.com/office/powerpoint/2010/main" val="37706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5B20-89A5-458C-ACA7-2D0DE9D3C625}"/>
              </a:ext>
            </a:extLst>
          </p:cNvPr>
          <p:cNvSpPr>
            <a:spLocks noGrp="1"/>
          </p:cNvSpPr>
          <p:nvPr>
            <p:ph type="title"/>
          </p:nvPr>
        </p:nvSpPr>
        <p:spPr/>
        <p:txBody>
          <a:bodyPr/>
          <a:lstStyle/>
          <a:p>
            <a:r>
              <a:rPr lang="en-US" dirty="0"/>
              <a:t>Overview and Purpose</a:t>
            </a:r>
          </a:p>
        </p:txBody>
      </p:sp>
      <p:sp>
        <p:nvSpPr>
          <p:cNvPr id="3" name="Content Placeholder 2">
            <a:extLst>
              <a:ext uri="{FF2B5EF4-FFF2-40B4-BE49-F238E27FC236}">
                <a16:creationId xmlns:a16="http://schemas.microsoft.com/office/drawing/2014/main" id="{410356A4-1D81-49B8-9CCE-E12E858F5FE5}"/>
              </a:ext>
            </a:extLst>
          </p:cNvPr>
          <p:cNvSpPr>
            <a:spLocks noGrp="1"/>
          </p:cNvSpPr>
          <p:nvPr>
            <p:ph idx="1"/>
          </p:nvPr>
        </p:nvSpPr>
        <p:spPr>
          <a:xfrm>
            <a:off x="398819" y="2036299"/>
            <a:ext cx="7598664" cy="4525963"/>
          </a:xfrm>
        </p:spPr>
        <p:txBody>
          <a:bodyPr>
            <a:normAutofit/>
          </a:bodyPr>
          <a:lstStyle/>
          <a:p>
            <a:r>
              <a:rPr lang="en-US" sz="2000" dirty="0"/>
              <a:t>NOT a “Lessons Learned”</a:t>
            </a:r>
          </a:p>
          <a:p>
            <a:pPr marL="0" indent="0">
              <a:buNone/>
            </a:pPr>
            <a:endParaRPr lang="en-US" sz="2000" dirty="0"/>
          </a:p>
          <a:p>
            <a:r>
              <a:rPr lang="en-US" sz="2000" dirty="0"/>
              <a:t>Rather, we’d like to examine </a:t>
            </a:r>
          </a:p>
          <a:p>
            <a:pPr marL="0" indent="0">
              <a:buNone/>
            </a:pPr>
            <a:r>
              <a:rPr lang="en-US" sz="2000" dirty="0"/>
              <a:t>     the decision-making process</a:t>
            </a:r>
          </a:p>
          <a:p>
            <a:pPr marL="457200" lvl="1" indent="0">
              <a:buNone/>
            </a:pPr>
            <a:endParaRPr lang="en-US" sz="2000" dirty="0"/>
          </a:p>
          <a:p>
            <a:pPr marL="457200" lvl="1" indent="0">
              <a:buNone/>
            </a:pPr>
            <a:endParaRPr lang="en-US" sz="2000" dirty="0"/>
          </a:p>
          <a:p>
            <a:r>
              <a:rPr lang="en-US" sz="2000" dirty="0"/>
              <a:t>The analysis &amp; design process is a useful template for those who are new to the implementation of roundabouts.</a:t>
            </a:r>
          </a:p>
          <a:p>
            <a:pPr marL="0" indent="0">
              <a:buNone/>
            </a:pPr>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2868" y="1143000"/>
            <a:ext cx="3303932" cy="2715065"/>
          </a:xfrm>
          <a:prstGeom prst="rect">
            <a:avLst/>
          </a:prstGeom>
        </p:spPr>
      </p:pic>
    </p:spTree>
    <p:extLst>
      <p:ext uri="{BB962C8B-B14F-4D97-AF65-F5344CB8AC3E}">
        <p14:creationId xmlns:p14="http://schemas.microsoft.com/office/powerpoint/2010/main" val="2068935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5FC-D309-4270-8389-1FF5B81658AD}"/>
              </a:ext>
            </a:extLst>
          </p:cNvPr>
          <p:cNvSpPr>
            <a:spLocks noGrp="1"/>
          </p:cNvSpPr>
          <p:nvPr>
            <p:ph type="title"/>
          </p:nvPr>
        </p:nvSpPr>
        <p:spPr/>
        <p:txBody>
          <a:bodyPr/>
          <a:lstStyle/>
          <a:p>
            <a:r>
              <a:rPr lang="en-US" dirty="0"/>
              <a:t>Key Decisions</a:t>
            </a:r>
          </a:p>
        </p:txBody>
      </p:sp>
      <p:pic>
        <p:nvPicPr>
          <p:cNvPr id="4" name="Content Placeholder 3">
            <a:extLst>
              <a:ext uri="{FF2B5EF4-FFF2-40B4-BE49-F238E27FC236}">
                <a16:creationId xmlns:a16="http://schemas.microsoft.com/office/drawing/2014/main" id="{5C3091A4-DADD-419A-AF21-3176E8F657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04610" y="1455234"/>
            <a:ext cx="3242480" cy="4525963"/>
          </a:xfrm>
        </p:spPr>
      </p:pic>
      <p:sp>
        <p:nvSpPr>
          <p:cNvPr id="7" name="Content Placeholder 2">
            <a:extLst>
              <a:ext uri="{FF2B5EF4-FFF2-40B4-BE49-F238E27FC236}">
                <a16:creationId xmlns:a16="http://schemas.microsoft.com/office/drawing/2014/main" id="{F0D3F601-0386-4535-833F-FD65FE568E3E}"/>
              </a:ext>
            </a:extLst>
          </p:cNvPr>
          <p:cNvSpPr txBox="1">
            <a:spLocks/>
          </p:cNvSpPr>
          <p:nvPr/>
        </p:nvSpPr>
        <p:spPr>
          <a:xfrm>
            <a:off x="946229" y="1848447"/>
            <a:ext cx="3104723" cy="8751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Project Location</a:t>
            </a:r>
          </a:p>
          <a:p>
            <a:endParaRPr lang="en-US" sz="2000" dirty="0"/>
          </a:p>
          <a:p>
            <a:endParaRPr lang="en-US" dirty="0"/>
          </a:p>
        </p:txBody>
      </p:sp>
      <p:pic>
        <p:nvPicPr>
          <p:cNvPr id="6" name="Content Placeholder 3">
            <a:extLst>
              <a:ext uri="{FF2B5EF4-FFF2-40B4-BE49-F238E27FC236}">
                <a16:creationId xmlns:a16="http://schemas.microsoft.com/office/drawing/2014/main" id="{2938DF48-85DA-1D42-8FBB-22A87EAC2BA3}"/>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9295" t="6266" r="50481" b="17394"/>
          <a:stretch/>
        </p:blipFill>
        <p:spPr bwMode="auto">
          <a:xfrm>
            <a:off x="461558" y="1288278"/>
            <a:ext cx="8424078" cy="449657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EDFD53C-8A90-43C5-AFBA-A4AAC4BA9282}"/>
              </a:ext>
            </a:extLst>
          </p:cNvPr>
          <p:cNvSpPr txBox="1"/>
          <p:nvPr/>
        </p:nvSpPr>
        <p:spPr>
          <a:xfrm rot="20926170">
            <a:off x="5496905" y="2969242"/>
            <a:ext cx="2895600"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Illinois Route 47</a:t>
            </a:r>
          </a:p>
        </p:txBody>
      </p:sp>
      <p:sp>
        <p:nvSpPr>
          <p:cNvPr id="5" name="TextBox 4">
            <a:extLst>
              <a:ext uri="{FF2B5EF4-FFF2-40B4-BE49-F238E27FC236}">
                <a16:creationId xmlns:a16="http://schemas.microsoft.com/office/drawing/2014/main" id="{5C6361A1-AAD8-49DB-9032-B098821260D9}"/>
              </a:ext>
            </a:extLst>
          </p:cNvPr>
          <p:cNvSpPr txBox="1"/>
          <p:nvPr/>
        </p:nvSpPr>
        <p:spPr>
          <a:xfrm rot="3378738">
            <a:off x="3935914" y="4927971"/>
            <a:ext cx="2946400"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Burlington Road</a:t>
            </a:r>
          </a:p>
        </p:txBody>
      </p:sp>
    </p:spTree>
    <p:extLst>
      <p:ext uri="{BB962C8B-B14F-4D97-AF65-F5344CB8AC3E}">
        <p14:creationId xmlns:p14="http://schemas.microsoft.com/office/powerpoint/2010/main" val="23208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94F4-D727-4D08-8CC9-780B48DF0611}"/>
              </a:ext>
            </a:extLst>
          </p:cNvPr>
          <p:cNvSpPr>
            <a:spLocks noGrp="1"/>
          </p:cNvSpPr>
          <p:nvPr>
            <p:ph type="title"/>
          </p:nvPr>
        </p:nvSpPr>
        <p:spPr/>
        <p:txBody>
          <a:bodyPr/>
          <a:lstStyle/>
          <a:p>
            <a:r>
              <a:rPr lang="en-US" dirty="0"/>
              <a:t>Concept Selection</a:t>
            </a:r>
          </a:p>
        </p:txBody>
      </p:sp>
      <p:sp>
        <p:nvSpPr>
          <p:cNvPr id="3" name="Content Placeholder 2">
            <a:extLst>
              <a:ext uri="{FF2B5EF4-FFF2-40B4-BE49-F238E27FC236}">
                <a16:creationId xmlns:a16="http://schemas.microsoft.com/office/drawing/2014/main" id="{D8166191-2F95-41D5-B678-9AA75991EE2B}"/>
              </a:ext>
            </a:extLst>
          </p:cNvPr>
          <p:cNvSpPr>
            <a:spLocks noGrp="1"/>
          </p:cNvSpPr>
          <p:nvPr>
            <p:ph idx="1"/>
          </p:nvPr>
        </p:nvSpPr>
        <p:spPr>
          <a:xfrm>
            <a:off x="455090" y="1277815"/>
            <a:ext cx="7598664" cy="4525963"/>
          </a:xfrm>
        </p:spPr>
        <p:txBody>
          <a:bodyPr>
            <a:normAutofit/>
          </a:bodyPr>
          <a:lstStyle/>
          <a:p>
            <a:r>
              <a:rPr lang="en-US" sz="2000" dirty="0"/>
              <a:t>Priorities</a:t>
            </a:r>
          </a:p>
          <a:p>
            <a:pPr lvl="1"/>
            <a:r>
              <a:rPr lang="en-US" sz="2000" dirty="0"/>
              <a:t>Cost</a:t>
            </a:r>
          </a:p>
          <a:p>
            <a:pPr lvl="1"/>
            <a:r>
              <a:rPr lang="en-US" sz="2000" dirty="0"/>
              <a:t>Safety</a:t>
            </a:r>
          </a:p>
          <a:p>
            <a:pPr lvl="1"/>
            <a:r>
              <a:rPr lang="en-US" sz="2000" dirty="0"/>
              <a:t>Operations</a:t>
            </a:r>
          </a:p>
          <a:p>
            <a:pPr lvl="1"/>
            <a:endParaRPr lang="en-US" sz="2000" dirty="0"/>
          </a:p>
          <a:p>
            <a:endParaRPr lang="en-US" dirty="0"/>
          </a:p>
        </p:txBody>
      </p:sp>
      <p:pic>
        <p:nvPicPr>
          <p:cNvPr id="6" name="Content Placeholder 3">
            <a:extLst>
              <a:ext uri="{FF2B5EF4-FFF2-40B4-BE49-F238E27FC236}">
                <a16:creationId xmlns:a16="http://schemas.microsoft.com/office/drawing/2014/main" id="{91804066-3D14-4340-8EBB-6C68658FB30F}"/>
              </a:ext>
            </a:extLst>
          </p:cNvPr>
          <p:cNvPicPr preferRelativeResize="0">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9295" t="6266" r="50481" b="17394"/>
          <a:stretch/>
        </p:blipFill>
        <p:spPr bwMode="auto">
          <a:xfrm>
            <a:off x="455090" y="1286361"/>
            <a:ext cx="8424078" cy="4496575"/>
          </a:xfrm>
          <a:prstGeom prst="rect">
            <a:avLst/>
          </a:prstGeom>
          <a:ln>
            <a:noFill/>
          </a:ln>
          <a:extLst>
            <a:ext uri="{53640926-AAD7-44D8-BBD7-CCE9431645EC}">
              <a14:shadowObscured xmlns:a14="http://schemas.microsoft.com/office/drawing/2010/main"/>
            </a:ext>
          </a:extLst>
        </p:spPr>
      </p:pic>
      <p:pic>
        <p:nvPicPr>
          <p:cNvPr id="10" name="Content Placeholder 3">
            <a:extLst>
              <a:ext uri="{FF2B5EF4-FFF2-40B4-BE49-F238E27FC236}">
                <a16:creationId xmlns:a16="http://schemas.microsoft.com/office/drawing/2014/main" id="{338284CB-4957-A544-B201-B5A76F4E49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9295" t="6266" r="50481" b="17394"/>
          <a:stretch/>
        </p:blipFill>
        <p:spPr bwMode="auto">
          <a:xfrm>
            <a:off x="4453128" y="1152144"/>
            <a:ext cx="4220169" cy="22526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07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2.22222E-6 L 0.20642 -0.1838 " pathEditMode="relative" rAng="0" ptsTypes="AA">
                                      <p:cBhvr>
                                        <p:cTn id="6" dur="1000" fill="hold"/>
                                        <p:tgtEl>
                                          <p:spTgt spid="6"/>
                                        </p:tgtEl>
                                        <p:attrNameLst>
                                          <p:attrName>ppt_x</p:attrName>
                                          <p:attrName>ppt_y</p:attrName>
                                        </p:attrNameLst>
                                      </p:cBhvr>
                                      <p:rCtr x="10312" y="-9190"/>
                                    </p:animMotion>
                                  </p:childTnLst>
                                </p:cTn>
                              </p:par>
                              <p:par>
                                <p:cTn id="7" presetID="6" presetClass="emph" presetSubtype="0" fill="hold" nodeType="withEffect">
                                  <p:stCondLst>
                                    <p:cond delay="0"/>
                                  </p:stCondLst>
                                  <p:childTnLst>
                                    <p:animScale>
                                      <p:cBhvr>
                                        <p:cTn id="8" dur="1000" fill="hold"/>
                                        <p:tgtEl>
                                          <p:spTgt spid="6"/>
                                        </p:tgtEl>
                                      </p:cBhvr>
                                      <p:by x="50000" y="50000"/>
                                    </p:animScale>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407B23E8-8446-492B-A031-3B9F3D002F4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9295" t="6266" r="50481" b="17394"/>
          <a:stretch/>
        </p:blipFill>
        <p:spPr bwMode="auto">
          <a:xfrm>
            <a:off x="4453128" y="1152144"/>
            <a:ext cx="4220169" cy="2252627"/>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12294F4-D727-4D08-8CC9-780B48DF0611}"/>
              </a:ext>
            </a:extLst>
          </p:cNvPr>
          <p:cNvSpPr>
            <a:spLocks noGrp="1"/>
          </p:cNvSpPr>
          <p:nvPr>
            <p:ph type="title"/>
          </p:nvPr>
        </p:nvSpPr>
        <p:spPr/>
        <p:txBody>
          <a:bodyPr/>
          <a:lstStyle/>
          <a:p>
            <a:r>
              <a:rPr lang="en-US" dirty="0"/>
              <a:t>Concept Selection</a:t>
            </a:r>
          </a:p>
        </p:txBody>
      </p:sp>
      <p:sp>
        <p:nvSpPr>
          <p:cNvPr id="3" name="Content Placeholder 2">
            <a:extLst>
              <a:ext uri="{FF2B5EF4-FFF2-40B4-BE49-F238E27FC236}">
                <a16:creationId xmlns:a16="http://schemas.microsoft.com/office/drawing/2014/main" id="{D8166191-2F95-41D5-B678-9AA75991EE2B}"/>
              </a:ext>
            </a:extLst>
          </p:cNvPr>
          <p:cNvSpPr>
            <a:spLocks noGrp="1"/>
          </p:cNvSpPr>
          <p:nvPr>
            <p:ph idx="1"/>
          </p:nvPr>
        </p:nvSpPr>
        <p:spPr>
          <a:xfrm>
            <a:off x="354882" y="1277815"/>
            <a:ext cx="7598664" cy="4771293"/>
          </a:xfrm>
        </p:spPr>
        <p:txBody>
          <a:bodyPr>
            <a:normAutofit/>
          </a:bodyPr>
          <a:lstStyle/>
          <a:p>
            <a:r>
              <a:rPr lang="en-US" sz="2000" dirty="0"/>
              <a:t>Complications</a:t>
            </a:r>
          </a:p>
          <a:p>
            <a:pPr lvl="1"/>
            <a:r>
              <a:rPr lang="en-US" sz="2000" dirty="0"/>
              <a:t>Safety concerns</a:t>
            </a:r>
          </a:p>
          <a:p>
            <a:pPr lvl="1"/>
            <a:r>
              <a:rPr lang="en-US" sz="2000" dirty="0"/>
              <a:t>SRA criteria</a:t>
            </a:r>
          </a:p>
          <a:p>
            <a:pPr lvl="1"/>
            <a:r>
              <a:rPr lang="en-US" sz="2000" dirty="0"/>
              <a:t>Unusual Traffic Patterns</a:t>
            </a:r>
          </a:p>
          <a:p>
            <a:pPr lvl="1"/>
            <a:r>
              <a:rPr lang="en-US" sz="2000" dirty="0"/>
              <a:t>Topographic complications</a:t>
            </a:r>
          </a:p>
          <a:p>
            <a:pPr marL="457200" lvl="1" indent="0">
              <a:buNone/>
            </a:pPr>
            <a:endParaRPr lang="en-US" sz="2000" dirty="0"/>
          </a:p>
          <a:p>
            <a:pPr marL="457200" lvl="1" indent="0">
              <a:buNone/>
            </a:pPr>
            <a:endParaRPr lang="en-US" sz="2000" dirty="0"/>
          </a:p>
          <a:p>
            <a:pPr marL="502920" lvl="1" indent="0">
              <a:buNone/>
            </a:pPr>
            <a:r>
              <a:rPr lang="en-US" sz="2000" i="1" dirty="0">
                <a:sym typeface="Wingdings" panose="05000000000000000000" pitchFamily="2" charset="2"/>
              </a:rPr>
              <a:t>The cost of a signal doubled over initial scope.</a:t>
            </a:r>
          </a:p>
          <a:p>
            <a:pPr marL="502920" lvl="1" indent="0">
              <a:buNone/>
            </a:pPr>
            <a:endParaRPr lang="en-US" sz="2000" i="1" dirty="0"/>
          </a:p>
          <a:p>
            <a:pPr marL="502920" lvl="1" indent="0">
              <a:buNone/>
            </a:pPr>
            <a:endParaRPr lang="en-US" sz="2000" i="1" dirty="0"/>
          </a:p>
          <a:p>
            <a:r>
              <a:rPr lang="en-US" sz="2000" dirty="0"/>
              <a:t>Next Steps:</a:t>
            </a:r>
          </a:p>
          <a:p>
            <a:pPr lvl="1"/>
            <a:r>
              <a:rPr lang="en-US" sz="2000" dirty="0"/>
              <a:t>“Find a way to save money.”</a:t>
            </a:r>
          </a:p>
          <a:p>
            <a:endParaRPr lang="en-US" dirty="0"/>
          </a:p>
        </p:txBody>
      </p:sp>
      <p:pic>
        <p:nvPicPr>
          <p:cNvPr id="5" name="Picture 4">
            <a:extLst>
              <a:ext uri="{FF2B5EF4-FFF2-40B4-BE49-F238E27FC236}">
                <a16:creationId xmlns:a16="http://schemas.microsoft.com/office/drawing/2014/main" id="{5C07D590-9B7F-CB40-B83C-04A226EDD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
            <a:off x="5511669" y="1538010"/>
            <a:ext cx="1879520" cy="1601708"/>
          </a:xfrm>
          <a:prstGeom prst="rect">
            <a:avLst/>
          </a:prstGeom>
        </p:spPr>
      </p:pic>
      <p:pic>
        <p:nvPicPr>
          <p:cNvPr id="8" name="Picture 7">
            <a:extLst>
              <a:ext uri="{FF2B5EF4-FFF2-40B4-BE49-F238E27FC236}">
                <a16:creationId xmlns:a16="http://schemas.microsoft.com/office/drawing/2014/main" id="{0F5CF918-47E5-C74A-89B2-7A311FE748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
            <a:off x="4466320" y="1127564"/>
            <a:ext cx="4173790" cy="2446069"/>
          </a:xfrm>
          <a:prstGeom prst="rect">
            <a:avLst/>
          </a:prstGeom>
        </p:spPr>
      </p:pic>
      <p:pic>
        <p:nvPicPr>
          <p:cNvPr id="10" name="Picture 9">
            <a:extLst>
              <a:ext uri="{FF2B5EF4-FFF2-40B4-BE49-F238E27FC236}">
                <a16:creationId xmlns:a16="http://schemas.microsoft.com/office/drawing/2014/main" id="{CB801A73-A416-4CF7-AE7A-D3DA61E38C4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47" r="17647"/>
          <a:stretch/>
        </p:blipFill>
        <p:spPr>
          <a:xfrm>
            <a:off x="5580483" y="3406774"/>
            <a:ext cx="2743200" cy="2743200"/>
          </a:xfrm>
          <a:prstGeom prst="rect">
            <a:avLst/>
          </a:prstGeom>
        </p:spPr>
      </p:pic>
      <p:pic>
        <p:nvPicPr>
          <p:cNvPr id="12" name="Picture 11">
            <a:extLst>
              <a:ext uri="{FF2B5EF4-FFF2-40B4-BE49-F238E27FC236}">
                <a16:creationId xmlns:a16="http://schemas.microsoft.com/office/drawing/2014/main" id="{070D2F1C-C352-463D-AF19-47C567BECF3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47" r="17647"/>
          <a:stretch/>
        </p:blipFill>
        <p:spPr>
          <a:xfrm>
            <a:off x="5600415" y="3406774"/>
            <a:ext cx="2743200" cy="2743200"/>
          </a:xfrm>
          <a:prstGeom prst="rect">
            <a:avLst/>
          </a:prstGeom>
        </p:spPr>
      </p:pic>
    </p:spTree>
    <p:extLst>
      <p:ext uri="{BB962C8B-B14F-4D97-AF65-F5344CB8AC3E}">
        <p14:creationId xmlns:p14="http://schemas.microsoft.com/office/powerpoint/2010/main" val="15144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0EDB-EA50-4857-89FD-1FE8EEEA4FA6}"/>
              </a:ext>
            </a:extLst>
          </p:cNvPr>
          <p:cNvSpPr>
            <a:spLocks noGrp="1"/>
          </p:cNvSpPr>
          <p:nvPr>
            <p:ph type="title"/>
          </p:nvPr>
        </p:nvSpPr>
        <p:spPr/>
        <p:txBody>
          <a:bodyPr/>
          <a:lstStyle/>
          <a:p>
            <a:r>
              <a:rPr lang="en-US" dirty="0"/>
              <a:t>Preliminary Engineering</a:t>
            </a:r>
          </a:p>
        </p:txBody>
      </p:sp>
      <p:sp>
        <p:nvSpPr>
          <p:cNvPr id="3" name="Content Placeholder 2">
            <a:extLst>
              <a:ext uri="{FF2B5EF4-FFF2-40B4-BE49-F238E27FC236}">
                <a16:creationId xmlns:a16="http://schemas.microsoft.com/office/drawing/2014/main" id="{709DC023-54A9-41AD-A652-066FD3D73050}"/>
              </a:ext>
            </a:extLst>
          </p:cNvPr>
          <p:cNvSpPr>
            <a:spLocks noGrp="1"/>
          </p:cNvSpPr>
          <p:nvPr>
            <p:ph idx="1"/>
          </p:nvPr>
        </p:nvSpPr>
        <p:spPr>
          <a:xfrm>
            <a:off x="1088136" y="1352550"/>
            <a:ext cx="7598664" cy="4773613"/>
          </a:xfrm>
        </p:spPr>
        <p:txBody>
          <a:bodyPr>
            <a:normAutofit fontScale="92500" lnSpcReduction="20000"/>
          </a:bodyPr>
          <a:lstStyle/>
          <a:p>
            <a:pPr>
              <a:spcBef>
                <a:spcPts val="600"/>
              </a:spcBef>
            </a:pPr>
            <a:r>
              <a:rPr lang="en-US" sz="2000" dirty="0"/>
              <a:t>Early Design</a:t>
            </a:r>
          </a:p>
          <a:p>
            <a:pPr lvl="1">
              <a:spcBef>
                <a:spcPts val="600"/>
              </a:spcBef>
            </a:pPr>
            <a:r>
              <a:rPr lang="en-US" sz="2000" dirty="0"/>
              <a:t>Roll out concept to Kane DOT, IDOT</a:t>
            </a:r>
          </a:p>
          <a:p>
            <a:pPr lvl="1">
              <a:spcBef>
                <a:spcPts val="600"/>
              </a:spcBef>
            </a:pPr>
            <a:r>
              <a:rPr lang="en-US" sz="2000" dirty="0"/>
              <a:t>Become more informed</a:t>
            </a:r>
          </a:p>
          <a:p>
            <a:pPr>
              <a:spcBef>
                <a:spcPts val="600"/>
              </a:spcBef>
            </a:pPr>
            <a:r>
              <a:rPr lang="en-US" sz="2000" dirty="0"/>
              <a:t>“Selling” the roundabout</a:t>
            </a:r>
          </a:p>
          <a:p>
            <a:pPr lvl="1">
              <a:spcBef>
                <a:spcPts val="600"/>
              </a:spcBef>
            </a:pPr>
            <a:r>
              <a:rPr lang="en-US" sz="2000" dirty="0"/>
              <a:t>Preponderance of evidence…not enough.</a:t>
            </a:r>
          </a:p>
          <a:p>
            <a:pPr lvl="1">
              <a:spcBef>
                <a:spcPts val="600"/>
              </a:spcBef>
            </a:pPr>
            <a:r>
              <a:rPr lang="en-US" sz="2000" dirty="0"/>
              <a:t>However, every technical</a:t>
            </a:r>
            <a:br>
              <a:rPr lang="en-US" sz="2000" dirty="0"/>
            </a:br>
            <a:r>
              <a:rPr lang="en-US" sz="2000" dirty="0"/>
              <a:t>factor favored a roundabout…</a:t>
            </a:r>
          </a:p>
          <a:p>
            <a:pPr marL="457200" lvl="1" indent="0">
              <a:buNone/>
            </a:pPr>
            <a:endParaRPr lang="en-US" sz="2000" dirty="0"/>
          </a:p>
          <a:p>
            <a:pPr marL="457200" lvl="1" indent="0">
              <a:buNone/>
            </a:pPr>
            <a:r>
              <a:rPr lang="en-US" sz="2000" dirty="0"/>
              <a:t>SAFETY</a:t>
            </a:r>
          </a:p>
          <a:p>
            <a:pPr marL="457200" lvl="1" indent="0">
              <a:buNone/>
            </a:pPr>
            <a:r>
              <a:rPr lang="en-US" sz="2000" dirty="0"/>
              <a:t>OPERATIONS</a:t>
            </a:r>
          </a:p>
          <a:p>
            <a:pPr marL="457200" lvl="1" indent="0">
              <a:buNone/>
            </a:pPr>
            <a:r>
              <a:rPr lang="en-US" sz="2000" dirty="0"/>
              <a:t>COST</a:t>
            </a:r>
          </a:p>
          <a:p>
            <a:pPr marL="457200" lvl="1" indent="0">
              <a:buNone/>
            </a:pPr>
            <a:r>
              <a:rPr lang="en-US" sz="2000" dirty="0"/>
              <a:t>ENVIRONMENTAL IMPACT</a:t>
            </a:r>
          </a:p>
          <a:p>
            <a:pPr marL="457200" lvl="1" indent="0">
              <a:buNone/>
            </a:pPr>
            <a:endParaRPr lang="en-US" sz="2000" dirty="0"/>
          </a:p>
          <a:p>
            <a:pPr marL="457200" lvl="1" indent="0">
              <a:buNone/>
            </a:pPr>
            <a:endParaRPr lang="en-US" sz="2000" dirty="0"/>
          </a:p>
          <a:p>
            <a:r>
              <a:rPr lang="en-US" sz="2000" dirty="0"/>
              <a:t>IDOT / FHWA approves new concept</a:t>
            </a:r>
          </a:p>
          <a:p>
            <a:r>
              <a:rPr lang="en-US" sz="2000" dirty="0"/>
              <a:t>…but need to address Year 2030 projections…</a:t>
            </a:r>
          </a:p>
          <a:p>
            <a:endParaRPr lang="en-US" dirty="0"/>
          </a:p>
        </p:txBody>
      </p:sp>
      <p:pic>
        <p:nvPicPr>
          <p:cNvPr id="5" name="Picture 4">
            <a:extLst>
              <a:ext uri="{FF2B5EF4-FFF2-40B4-BE49-F238E27FC236}">
                <a16:creationId xmlns:a16="http://schemas.microsoft.com/office/drawing/2014/main" id="{C141589C-630E-4C34-8E3A-17ECA95515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2872" y="0"/>
            <a:ext cx="2926657" cy="2261508"/>
          </a:xfrm>
          <a:prstGeom prst="rect">
            <a:avLst/>
          </a:prstGeom>
        </p:spPr>
      </p:pic>
      <p:pic>
        <p:nvPicPr>
          <p:cNvPr id="8" name="Picture 7">
            <a:extLst>
              <a:ext uri="{FF2B5EF4-FFF2-40B4-BE49-F238E27FC236}">
                <a16:creationId xmlns:a16="http://schemas.microsoft.com/office/drawing/2014/main" id="{B06CABE1-D65F-4307-B758-B7BB64E13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891" y="3050835"/>
            <a:ext cx="3532909" cy="2286000"/>
          </a:xfrm>
          <a:prstGeom prst="rect">
            <a:avLst/>
          </a:prstGeom>
        </p:spPr>
      </p:pic>
      <p:pic>
        <p:nvPicPr>
          <p:cNvPr id="10" name="Picture 9">
            <a:extLst>
              <a:ext uri="{FF2B5EF4-FFF2-40B4-BE49-F238E27FC236}">
                <a16:creationId xmlns:a16="http://schemas.microsoft.com/office/drawing/2014/main" id="{3C8C3CA3-09A1-459E-9602-E83AAE3E7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043" y="3050835"/>
            <a:ext cx="3532909" cy="2286000"/>
          </a:xfrm>
          <a:prstGeom prst="rect">
            <a:avLst/>
          </a:prstGeom>
        </p:spPr>
      </p:pic>
      <p:pic>
        <p:nvPicPr>
          <p:cNvPr id="14" name="Picture 13">
            <a:extLst>
              <a:ext uri="{FF2B5EF4-FFF2-40B4-BE49-F238E27FC236}">
                <a16:creationId xmlns:a16="http://schemas.microsoft.com/office/drawing/2014/main" id="{BE93FE69-306C-44FC-8F08-BDFE1FF7D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0467" y="3050835"/>
            <a:ext cx="3532909" cy="2286000"/>
          </a:xfrm>
          <a:prstGeom prst="rect">
            <a:avLst/>
          </a:prstGeom>
        </p:spPr>
      </p:pic>
    </p:spTree>
    <p:extLst>
      <p:ext uri="{BB962C8B-B14F-4D97-AF65-F5344CB8AC3E}">
        <p14:creationId xmlns:p14="http://schemas.microsoft.com/office/powerpoint/2010/main" val="40024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80">
                                          <p:stCondLst>
                                            <p:cond delay="0"/>
                                          </p:stCondLst>
                                        </p:cTn>
                                        <p:tgtEl>
                                          <p:spTgt spid="3">
                                            <p:txEl>
                                              <p:pRg st="7" end="7"/>
                                            </p:txEl>
                                          </p:spTgt>
                                        </p:tgtEl>
                                      </p:cBhvr>
                                    </p:animEffect>
                                    <p:anim calcmode="lin" valueType="num">
                                      <p:cBhvr>
                                        <p:cTn id="3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7" end="7"/>
                                            </p:txEl>
                                          </p:spTgt>
                                        </p:tgtEl>
                                      </p:cBhvr>
                                      <p:to x="100000" y="60000"/>
                                    </p:animScale>
                                    <p:animScale>
                                      <p:cBhvr>
                                        <p:cTn id="43" dur="166" decel="50000">
                                          <p:stCondLst>
                                            <p:cond delay="676"/>
                                          </p:stCondLst>
                                        </p:cTn>
                                        <p:tgtEl>
                                          <p:spTgt spid="3">
                                            <p:txEl>
                                              <p:pRg st="7" end="7"/>
                                            </p:txEl>
                                          </p:spTgt>
                                        </p:tgtEl>
                                      </p:cBhvr>
                                      <p:to x="100000" y="100000"/>
                                    </p:animScale>
                                    <p:animScale>
                                      <p:cBhvr>
                                        <p:cTn id="44" dur="26">
                                          <p:stCondLst>
                                            <p:cond delay="1312"/>
                                          </p:stCondLst>
                                        </p:cTn>
                                        <p:tgtEl>
                                          <p:spTgt spid="3">
                                            <p:txEl>
                                              <p:pRg st="7" end="7"/>
                                            </p:txEl>
                                          </p:spTgt>
                                        </p:tgtEl>
                                      </p:cBhvr>
                                      <p:to x="100000" y="80000"/>
                                    </p:animScale>
                                    <p:animScale>
                                      <p:cBhvr>
                                        <p:cTn id="45" dur="166" decel="50000">
                                          <p:stCondLst>
                                            <p:cond delay="1338"/>
                                          </p:stCondLst>
                                        </p:cTn>
                                        <p:tgtEl>
                                          <p:spTgt spid="3">
                                            <p:txEl>
                                              <p:pRg st="7" end="7"/>
                                            </p:txEl>
                                          </p:spTgt>
                                        </p:tgtEl>
                                      </p:cBhvr>
                                      <p:to x="100000" y="100000"/>
                                    </p:animScale>
                                    <p:animScale>
                                      <p:cBhvr>
                                        <p:cTn id="46" dur="26">
                                          <p:stCondLst>
                                            <p:cond delay="1642"/>
                                          </p:stCondLst>
                                        </p:cTn>
                                        <p:tgtEl>
                                          <p:spTgt spid="3">
                                            <p:txEl>
                                              <p:pRg st="7" end="7"/>
                                            </p:txEl>
                                          </p:spTgt>
                                        </p:tgtEl>
                                      </p:cBhvr>
                                      <p:to x="100000" y="90000"/>
                                    </p:animScale>
                                    <p:animScale>
                                      <p:cBhvr>
                                        <p:cTn id="47" dur="166" decel="50000">
                                          <p:stCondLst>
                                            <p:cond delay="1668"/>
                                          </p:stCondLst>
                                        </p:cTn>
                                        <p:tgtEl>
                                          <p:spTgt spid="3">
                                            <p:txEl>
                                              <p:pRg st="7" end="7"/>
                                            </p:txEl>
                                          </p:spTgt>
                                        </p:tgtEl>
                                      </p:cBhvr>
                                      <p:to x="100000" y="100000"/>
                                    </p:animScale>
                                    <p:animScale>
                                      <p:cBhvr>
                                        <p:cTn id="48" dur="26">
                                          <p:stCondLst>
                                            <p:cond delay="1808"/>
                                          </p:stCondLst>
                                        </p:cTn>
                                        <p:tgtEl>
                                          <p:spTgt spid="3">
                                            <p:txEl>
                                              <p:pRg st="7" end="7"/>
                                            </p:txEl>
                                          </p:spTgt>
                                        </p:tgtEl>
                                      </p:cBhvr>
                                      <p:to x="100000" y="95000"/>
                                    </p:animScale>
                                    <p:animScale>
                                      <p:cBhvr>
                                        <p:cTn id="49" dur="166" decel="50000">
                                          <p:stCondLst>
                                            <p:cond delay="1834"/>
                                          </p:stCondLst>
                                        </p:cTn>
                                        <p:tgtEl>
                                          <p:spTgt spid="3">
                                            <p:txEl>
                                              <p:pRg st="7" end="7"/>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wipe(down)">
                                      <p:cBhvr>
                                        <p:cTn id="54" dur="580">
                                          <p:stCondLst>
                                            <p:cond delay="0"/>
                                          </p:stCondLst>
                                        </p:cTn>
                                        <p:tgtEl>
                                          <p:spTgt spid="3">
                                            <p:txEl>
                                              <p:pRg st="8" end="8"/>
                                            </p:txEl>
                                          </p:spTgt>
                                        </p:tgtEl>
                                      </p:cBhvr>
                                    </p:animEffect>
                                    <p:anim calcmode="lin" valueType="num">
                                      <p:cBhvr>
                                        <p:cTn id="55"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8" end="8"/>
                                            </p:txEl>
                                          </p:spTgt>
                                        </p:tgtEl>
                                      </p:cBhvr>
                                      <p:to x="100000" y="60000"/>
                                    </p:animScale>
                                    <p:animScale>
                                      <p:cBhvr>
                                        <p:cTn id="61" dur="166" decel="50000">
                                          <p:stCondLst>
                                            <p:cond delay="676"/>
                                          </p:stCondLst>
                                        </p:cTn>
                                        <p:tgtEl>
                                          <p:spTgt spid="3">
                                            <p:txEl>
                                              <p:pRg st="8" end="8"/>
                                            </p:txEl>
                                          </p:spTgt>
                                        </p:tgtEl>
                                      </p:cBhvr>
                                      <p:to x="100000" y="100000"/>
                                    </p:animScale>
                                    <p:animScale>
                                      <p:cBhvr>
                                        <p:cTn id="62" dur="26">
                                          <p:stCondLst>
                                            <p:cond delay="1312"/>
                                          </p:stCondLst>
                                        </p:cTn>
                                        <p:tgtEl>
                                          <p:spTgt spid="3">
                                            <p:txEl>
                                              <p:pRg st="8" end="8"/>
                                            </p:txEl>
                                          </p:spTgt>
                                        </p:tgtEl>
                                      </p:cBhvr>
                                      <p:to x="100000" y="80000"/>
                                    </p:animScale>
                                    <p:animScale>
                                      <p:cBhvr>
                                        <p:cTn id="63" dur="166" decel="50000">
                                          <p:stCondLst>
                                            <p:cond delay="1338"/>
                                          </p:stCondLst>
                                        </p:cTn>
                                        <p:tgtEl>
                                          <p:spTgt spid="3">
                                            <p:txEl>
                                              <p:pRg st="8" end="8"/>
                                            </p:txEl>
                                          </p:spTgt>
                                        </p:tgtEl>
                                      </p:cBhvr>
                                      <p:to x="100000" y="100000"/>
                                    </p:animScale>
                                    <p:animScale>
                                      <p:cBhvr>
                                        <p:cTn id="64" dur="26">
                                          <p:stCondLst>
                                            <p:cond delay="1642"/>
                                          </p:stCondLst>
                                        </p:cTn>
                                        <p:tgtEl>
                                          <p:spTgt spid="3">
                                            <p:txEl>
                                              <p:pRg st="8" end="8"/>
                                            </p:txEl>
                                          </p:spTgt>
                                        </p:tgtEl>
                                      </p:cBhvr>
                                      <p:to x="100000" y="90000"/>
                                    </p:animScale>
                                    <p:animScale>
                                      <p:cBhvr>
                                        <p:cTn id="65" dur="166" decel="50000">
                                          <p:stCondLst>
                                            <p:cond delay="1668"/>
                                          </p:stCondLst>
                                        </p:cTn>
                                        <p:tgtEl>
                                          <p:spTgt spid="3">
                                            <p:txEl>
                                              <p:pRg st="8" end="8"/>
                                            </p:txEl>
                                          </p:spTgt>
                                        </p:tgtEl>
                                      </p:cBhvr>
                                      <p:to x="100000" y="100000"/>
                                    </p:animScale>
                                    <p:animScale>
                                      <p:cBhvr>
                                        <p:cTn id="66" dur="26">
                                          <p:stCondLst>
                                            <p:cond delay="1808"/>
                                          </p:stCondLst>
                                        </p:cTn>
                                        <p:tgtEl>
                                          <p:spTgt spid="3">
                                            <p:txEl>
                                              <p:pRg st="8" end="8"/>
                                            </p:txEl>
                                          </p:spTgt>
                                        </p:tgtEl>
                                      </p:cBhvr>
                                      <p:to x="100000" y="95000"/>
                                    </p:animScale>
                                    <p:animScale>
                                      <p:cBhvr>
                                        <p:cTn id="67" dur="166" decel="50000">
                                          <p:stCondLst>
                                            <p:cond delay="1834"/>
                                          </p:stCondLst>
                                        </p:cTn>
                                        <p:tgtEl>
                                          <p:spTgt spid="3">
                                            <p:txEl>
                                              <p:pRg st="8" end="8"/>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Effect transition="in" filter="wipe(down)">
                                      <p:cBhvr>
                                        <p:cTn id="87" dur="580">
                                          <p:stCondLst>
                                            <p:cond delay="0"/>
                                          </p:stCondLst>
                                        </p:cTn>
                                        <p:tgtEl>
                                          <p:spTgt spid="3">
                                            <p:txEl>
                                              <p:pRg st="9" end="9"/>
                                            </p:txEl>
                                          </p:spTgt>
                                        </p:tgtEl>
                                      </p:cBhvr>
                                    </p:animEffect>
                                    <p:anim calcmode="lin" valueType="num">
                                      <p:cBhvr>
                                        <p:cTn id="88"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9" end="9"/>
                                            </p:txEl>
                                          </p:spTgt>
                                        </p:tgtEl>
                                      </p:cBhvr>
                                      <p:to x="100000" y="60000"/>
                                    </p:animScale>
                                    <p:animScale>
                                      <p:cBhvr>
                                        <p:cTn id="94" dur="166" decel="50000">
                                          <p:stCondLst>
                                            <p:cond delay="676"/>
                                          </p:stCondLst>
                                        </p:cTn>
                                        <p:tgtEl>
                                          <p:spTgt spid="3">
                                            <p:txEl>
                                              <p:pRg st="9" end="9"/>
                                            </p:txEl>
                                          </p:spTgt>
                                        </p:tgtEl>
                                      </p:cBhvr>
                                      <p:to x="100000" y="100000"/>
                                    </p:animScale>
                                    <p:animScale>
                                      <p:cBhvr>
                                        <p:cTn id="95" dur="26">
                                          <p:stCondLst>
                                            <p:cond delay="1312"/>
                                          </p:stCondLst>
                                        </p:cTn>
                                        <p:tgtEl>
                                          <p:spTgt spid="3">
                                            <p:txEl>
                                              <p:pRg st="9" end="9"/>
                                            </p:txEl>
                                          </p:spTgt>
                                        </p:tgtEl>
                                      </p:cBhvr>
                                      <p:to x="100000" y="80000"/>
                                    </p:animScale>
                                    <p:animScale>
                                      <p:cBhvr>
                                        <p:cTn id="96" dur="166" decel="50000">
                                          <p:stCondLst>
                                            <p:cond delay="1338"/>
                                          </p:stCondLst>
                                        </p:cTn>
                                        <p:tgtEl>
                                          <p:spTgt spid="3">
                                            <p:txEl>
                                              <p:pRg st="9" end="9"/>
                                            </p:txEl>
                                          </p:spTgt>
                                        </p:tgtEl>
                                      </p:cBhvr>
                                      <p:to x="100000" y="100000"/>
                                    </p:animScale>
                                    <p:animScale>
                                      <p:cBhvr>
                                        <p:cTn id="97" dur="26">
                                          <p:stCondLst>
                                            <p:cond delay="1642"/>
                                          </p:stCondLst>
                                        </p:cTn>
                                        <p:tgtEl>
                                          <p:spTgt spid="3">
                                            <p:txEl>
                                              <p:pRg st="9" end="9"/>
                                            </p:txEl>
                                          </p:spTgt>
                                        </p:tgtEl>
                                      </p:cBhvr>
                                      <p:to x="100000" y="90000"/>
                                    </p:animScale>
                                    <p:animScale>
                                      <p:cBhvr>
                                        <p:cTn id="98" dur="166" decel="50000">
                                          <p:stCondLst>
                                            <p:cond delay="1668"/>
                                          </p:stCondLst>
                                        </p:cTn>
                                        <p:tgtEl>
                                          <p:spTgt spid="3">
                                            <p:txEl>
                                              <p:pRg st="9" end="9"/>
                                            </p:txEl>
                                          </p:spTgt>
                                        </p:tgtEl>
                                      </p:cBhvr>
                                      <p:to x="100000" y="100000"/>
                                    </p:animScale>
                                    <p:animScale>
                                      <p:cBhvr>
                                        <p:cTn id="99" dur="26">
                                          <p:stCondLst>
                                            <p:cond delay="1808"/>
                                          </p:stCondLst>
                                        </p:cTn>
                                        <p:tgtEl>
                                          <p:spTgt spid="3">
                                            <p:txEl>
                                              <p:pRg st="9" end="9"/>
                                            </p:txEl>
                                          </p:spTgt>
                                        </p:tgtEl>
                                      </p:cBhvr>
                                      <p:to x="100000" y="95000"/>
                                    </p:animScale>
                                    <p:animScale>
                                      <p:cBhvr>
                                        <p:cTn id="100" dur="166" decel="50000">
                                          <p:stCondLst>
                                            <p:cond delay="1834"/>
                                          </p:stCondLst>
                                        </p:cTn>
                                        <p:tgtEl>
                                          <p:spTgt spid="3">
                                            <p:txEl>
                                              <p:pRg st="9" end="9"/>
                                            </p:txEl>
                                          </p:spTgt>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3">
                                            <p:txEl>
                                              <p:pRg st="10" end="10"/>
                                            </p:txEl>
                                          </p:spTgt>
                                        </p:tgtEl>
                                        <p:attrNameLst>
                                          <p:attrName>style.visibility</p:attrName>
                                        </p:attrNameLst>
                                      </p:cBhvr>
                                      <p:to>
                                        <p:strVal val="visible"/>
                                      </p:to>
                                    </p:set>
                                    <p:animEffect transition="in" filter="wipe(down)">
                                      <p:cBhvr>
                                        <p:cTn id="105" dur="580">
                                          <p:stCondLst>
                                            <p:cond delay="0"/>
                                          </p:stCondLst>
                                        </p:cTn>
                                        <p:tgtEl>
                                          <p:spTgt spid="3">
                                            <p:txEl>
                                              <p:pRg st="10" end="10"/>
                                            </p:txEl>
                                          </p:spTgt>
                                        </p:tgtEl>
                                      </p:cBhvr>
                                    </p:animEffect>
                                    <p:anim calcmode="lin" valueType="num">
                                      <p:cBhvr>
                                        <p:cTn id="106"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3">
                                            <p:txEl>
                                              <p:pRg st="10" end="10"/>
                                            </p:txEl>
                                          </p:spTgt>
                                        </p:tgtEl>
                                      </p:cBhvr>
                                      <p:to x="100000" y="60000"/>
                                    </p:animScale>
                                    <p:animScale>
                                      <p:cBhvr>
                                        <p:cTn id="112" dur="166" decel="50000">
                                          <p:stCondLst>
                                            <p:cond delay="676"/>
                                          </p:stCondLst>
                                        </p:cTn>
                                        <p:tgtEl>
                                          <p:spTgt spid="3">
                                            <p:txEl>
                                              <p:pRg st="10" end="10"/>
                                            </p:txEl>
                                          </p:spTgt>
                                        </p:tgtEl>
                                      </p:cBhvr>
                                      <p:to x="100000" y="100000"/>
                                    </p:animScale>
                                    <p:animScale>
                                      <p:cBhvr>
                                        <p:cTn id="113" dur="26">
                                          <p:stCondLst>
                                            <p:cond delay="1312"/>
                                          </p:stCondLst>
                                        </p:cTn>
                                        <p:tgtEl>
                                          <p:spTgt spid="3">
                                            <p:txEl>
                                              <p:pRg st="10" end="10"/>
                                            </p:txEl>
                                          </p:spTgt>
                                        </p:tgtEl>
                                      </p:cBhvr>
                                      <p:to x="100000" y="80000"/>
                                    </p:animScale>
                                    <p:animScale>
                                      <p:cBhvr>
                                        <p:cTn id="114" dur="166" decel="50000">
                                          <p:stCondLst>
                                            <p:cond delay="1338"/>
                                          </p:stCondLst>
                                        </p:cTn>
                                        <p:tgtEl>
                                          <p:spTgt spid="3">
                                            <p:txEl>
                                              <p:pRg st="10" end="10"/>
                                            </p:txEl>
                                          </p:spTgt>
                                        </p:tgtEl>
                                      </p:cBhvr>
                                      <p:to x="100000" y="100000"/>
                                    </p:animScale>
                                    <p:animScale>
                                      <p:cBhvr>
                                        <p:cTn id="115" dur="26">
                                          <p:stCondLst>
                                            <p:cond delay="1642"/>
                                          </p:stCondLst>
                                        </p:cTn>
                                        <p:tgtEl>
                                          <p:spTgt spid="3">
                                            <p:txEl>
                                              <p:pRg st="10" end="10"/>
                                            </p:txEl>
                                          </p:spTgt>
                                        </p:tgtEl>
                                      </p:cBhvr>
                                      <p:to x="100000" y="90000"/>
                                    </p:animScale>
                                    <p:animScale>
                                      <p:cBhvr>
                                        <p:cTn id="116" dur="166" decel="50000">
                                          <p:stCondLst>
                                            <p:cond delay="1668"/>
                                          </p:stCondLst>
                                        </p:cTn>
                                        <p:tgtEl>
                                          <p:spTgt spid="3">
                                            <p:txEl>
                                              <p:pRg st="10" end="10"/>
                                            </p:txEl>
                                          </p:spTgt>
                                        </p:tgtEl>
                                      </p:cBhvr>
                                      <p:to x="100000" y="100000"/>
                                    </p:animScale>
                                    <p:animScale>
                                      <p:cBhvr>
                                        <p:cTn id="117" dur="26">
                                          <p:stCondLst>
                                            <p:cond delay="1808"/>
                                          </p:stCondLst>
                                        </p:cTn>
                                        <p:tgtEl>
                                          <p:spTgt spid="3">
                                            <p:txEl>
                                              <p:pRg st="10" end="10"/>
                                            </p:txEl>
                                          </p:spTgt>
                                        </p:tgtEl>
                                      </p:cBhvr>
                                      <p:to x="100000" y="95000"/>
                                    </p:animScale>
                                    <p:animScale>
                                      <p:cBhvr>
                                        <p:cTn id="118" dur="166" decel="50000">
                                          <p:stCondLst>
                                            <p:cond delay="1834"/>
                                          </p:stCondLst>
                                        </p:cTn>
                                        <p:tgtEl>
                                          <p:spTgt spid="3">
                                            <p:txEl>
                                              <p:pRg st="10" end="10"/>
                                            </p:txEl>
                                          </p:spTgt>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
                                            <p:txEl>
                                              <p:pRg st="13" end="13"/>
                                            </p:txEl>
                                          </p:spTgt>
                                        </p:tgtEl>
                                        <p:attrNameLst>
                                          <p:attrName>style.visibility</p:attrName>
                                        </p:attrNameLst>
                                      </p:cBhvr>
                                      <p:to>
                                        <p:strVal val="visible"/>
                                      </p:to>
                                    </p:set>
                                    <p:animEffect transition="in" filter="fade">
                                      <p:cBhvr>
                                        <p:cTn id="123" dur="1000"/>
                                        <p:tgtEl>
                                          <p:spTgt spid="3">
                                            <p:txEl>
                                              <p:pRg st="13" end="1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
                                            <p:txEl>
                                              <p:pRg st="14" end="14"/>
                                            </p:txEl>
                                          </p:spTgt>
                                        </p:tgtEl>
                                        <p:attrNameLst>
                                          <p:attrName>style.visibility</p:attrName>
                                        </p:attrNameLst>
                                      </p:cBhvr>
                                      <p:to>
                                        <p:strVal val="visible"/>
                                      </p:to>
                                    </p:set>
                                    <p:animEffect transition="in" filter="fade">
                                      <p:cBhvr>
                                        <p:cTn id="128"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5091-3859-439E-B49E-EA35EE6EE744}"/>
              </a:ext>
            </a:extLst>
          </p:cNvPr>
          <p:cNvSpPr>
            <a:spLocks noGrp="1"/>
          </p:cNvSpPr>
          <p:nvPr>
            <p:ph type="title"/>
          </p:nvPr>
        </p:nvSpPr>
        <p:spPr/>
        <p:txBody>
          <a:bodyPr/>
          <a:lstStyle/>
          <a:p>
            <a:r>
              <a:rPr lang="en-US" dirty="0"/>
              <a:t>Preliminary Engineering</a:t>
            </a:r>
          </a:p>
        </p:txBody>
      </p:sp>
      <p:sp>
        <p:nvSpPr>
          <p:cNvPr id="5" name="Content Placeholder 2">
            <a:extLst>
              <a:ext uri="{FF2B5EF4-FFF2-40B4-BE49-F238E27FC236}">
                <a16:creationId xmlns:a16="http://schemas.microsoft.com/office/drawing/2014/main" id="{113126C6-452E-4C2C-A08A-1CE2B6BDC092}"/>
              </a:ext>
            </a:extLst>
          </p:cNvPr>
          <p:cNvSpPr txBox="1">
            <a:spLocks/>
          </p:cNvSpPr>
          <p:nvPr/>
        </p:nvSpPr>
        <p:spPr>
          <a:xfrm>
            <a:off x="971960" y="1166018"/>
            <a:ext cx="759866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5BBF"/>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BBF"/>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BB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Year 2030 Projections</a:t>
            </a:r>
          </a:p>
        </p:txBody>
      </p:sp>
      <p:graphicFrame>
        <p:nvGraphicFramePr>
          <p:cNvPr id="7" name="Content Placeholder 6">
            <a:extLst>
              <a:ext uri="{FF2B5EF4-FFF2-40B4-BE49-F238E27FC236}">
                <a16:creationId xmlns:a16="http://schemas.microsoft.com/office/drawing/2014/main" id="{6A4055DB-8EB6-41CB-AF37-E81F7B039854}"/>
              </a:ext>
            </a:extLst>
          </p:cNvPr>
          <p:cNvGraphicFramePr>
            <a:graphicFrameLocks noGrp="1"/>
          </p:cNvGraphicFramePr>
          <p:nvPr>
            <p:ph idx="1"/>
            <p:extLst>
              <p:ext uri="{D42A27DB-BD31-4B8C-83A1-F6EECF244321}">
                <p14:modId xmlns:p14="http://schemas.microsoft.com/office/powerpoint/2010/main" val="1748068502"/>
              </p:ext>
            </p:extLst>
          </p:nvPr>
        </p:nvGraphicFramePr>
        <p:xfrm>
          <a:off x="971960" y="2832652"/>
          <a:ext cx="5912471" cy="2758440"/>
        </p:xfrm>
        <a:graphic>
          <a:graphicData uri="http://schemas.openxmlformats.org/drawingml/2006/table">
            <a:tbl>
              <a:tblPr>
                <a:tableStyleId>{5C22544A-7EE6-4342-B048-85BDC9FD1C3A}</a:tableStyleId>
              </a:tblPr>
              <a:tblGrid>
                <a:gridCol w="1626810">
                  <a:extLst>
                    <a:ext uri="{9D8B030D-6E8A-4147-A177-3AD203B41FA5}">
                      <a16:colId xmlns:a16="http://schemas.microsoft.com/office/drawing/2014/main" val="4149238429"/>
                    </a:ext>
                  </a:extLst>
                </a:gridCol>
                <a:gridCol w="1116252">
                  <a:extLst>
                    <a:ext uri="{9D8B030D-6E8A-4147-A177-3AD203B41FA5}">
                      <a16:colId xmlns:a16="http://schemas.microsoft.com/office/drawing/2014/main" val="3521543259"/>
                    </a:ext>
                  </a:extLst>
                </a:gridCol>
                <a:gridCol w="1340609">
                  <a:extLst>
                    <a:ext uri="{9D8B030D-6E8A-4147-A177-3AD203B41FA5}">
                      <a16:colId xmlns:a16="http://schemas.microsoft.com/office/drawing/2014/main" val="3029598244"/>
                    </a:ext>
                  </a:extLst>
                </a:gridCol>
                <a:gridCol w="1828800">
                  <a:extLst>
                    <a:ext uri="{9D8B030D-6E8A-4147-A177-3AD203B41FA5}">
                      <a16:colId xmlns:a16="http://schemas.microsoft.com/office/drawing/2014/main" val="3124967980"/>
                    </a:ext>
                  </a:extLst>
                </a:gridCol>
              </a:tblGrid>
              <a:tr h="612006">
                <a:tc>
                  <a:txBody>
                    <a:bodyPr/>
                    <a:lstStyle/>
                    <a:p>
                      <a:pPr algn="ctr" fontAlgn="b"/>
                      <a:r>
                        <a:rPr lang="en-US" sz="1400" u="sng" strike="noStrike" dirty="0">
                          <a:effectLst/>
                          <a:latin typeface="Arial Black" panose="020B0A04020102020204" pitchFamily="34" charset="0"/>
                        </a:rPr>
                        <a:t>Leg</a:t>
                      </a:r>
                      <a:endParaRPr lang="en-US" sz="1400" b="1" i="0" u="sng" strike="noStrike" dirty="0">
                        <a:solidFill>
                          <a:srgbClr val="000000"/>
                        </a:solidFill>
                        <a:effectLst/>
                        <a:latin typeface="Arial Black" panose="020B0A04020102020204" pitchFamily="34" charset="0"/>
                      </a:endParaRPr>
                    </a:p>
                  </a:txBody>
                  <a:tcPr marL="9525" marR="9525" marT="9525" marB="0" anchor="b"/>
                </a:tc>
                <a:tc>
                  <a:txBody>
                    <a:bodyPr/>
                    <a:lstStyle/>
                    <a:p>
                      <a:pPr algn="ctr" fontAlgn="ctr"/>
                      <a:r>
                        <a:rPr lang="en-US" sz="1400" u="sng" strike="noStrike" dirty="0">
                          <a:effectLst/>
                          <a:latin typeface="Arial Black" panose="020B0A04020102020204" pitchFamily="34" charset="0"/>
                        </a:rPr>
                        <a:t>2010 Actuals</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u="sng" strike="noStrike" dirty="0">
                          <a:effectLst/>
                          <a:latin typeface="Arial Black" panose="020B0A04020102020204" pitchFamily="34" charset="0"/>
                        </a:rPr>
                        <a:t>Year 2030 Projections (2010)</a:t>
                      </a:r>
                      <a:endParaRPr lang="en-US" sz="1400" b="1" i="0" u="sng" strike="noStrike" dirty="0">
                        <a:solidFill>
                          <a:srgbClr val="000000"/>
                        </a:solidFill>
                        <a:effectLst/>
                        <a:latin typeface="Arial Black" panose="020B0A04020102020204" pitchFamily="34" charset="0"/>
                      </a:endParaRPr>
                    </a:p>
                  </a:txBody>
                  <a:tcPr marL="9525" marR="9525" marT="9525" marB="0" anchor="ctr"/>
                </a:tc>
                <a:tc>
                  <a:txBody>
                    <a:bodyPr/>
                    <a:lstStyle/>
                    <a:p>
                      <a:pPr algn="ctr" fontAlgn="ctr"/>
                      <a:r>
                        <a:rPr lang="en-US" sz="1400" b="1" i="0" u="sng" strike="noStrike" dirty="0">
                          <a:solidFill>
                            <a:srgbClr val="FF0000"/>
                          </a:solidFill>
                          <a:effectLst/>
                          <a:latin typeface="Arial Black" panose="020B0A04020102020204" pitchFamily="34" charset="0"/>
                        </a:rPr>
                        <a:t>Projected Growth</a:t>
                      </a:r>
                    </a:p>
                  </a:txBody>
                  <a:tcPr marL="9525" marR="9525" marT="9525" marB="0" anchor="ctr"/>
                </a:tc>
                <a:extLst>
                  <a:ext uri="{0D108BD9-81ED-4DB2-BD59-A6C34878D82A}">
                    <a16:rowId xmlns:a16="http://schemas.microsoft.com/office/drawing/2014/main" val="2886013478"/>
                  </a:ext>
                </a:extLst>
              </a:tr>
              <a:tr h="557530">
                <a:tc>
                  <a:txBody>
                    <a:bodyPr/>
                    <a:lstStyle/>
                    <a:p>
                      <a:pPr algn="ctr" fontAlgn="ctr"/>
                      <a:r>
                        <a:rPr lang="en-US" sz="1400" u="none" strike="noStrike" dirty="0">
                          <a:effectLst/>
                          <a:latin typeface="Arial Black" panose="020B0A04020102020204" pitchFamily="34" charset="0"/>
                        </a:rPr>
                        <a:t>North (IL 47)</a:t>
                      </a:r>
                      <a:endParaRPr lang="en-US" sz="1400" b="1" i="0" u="none" strike="noStrike" dirty="0">
                        <a:solidFill>
                          <a:srgbClr val="000000"/>
                        </a:solidFill>
                        <a:effectLst/>
                        <a:latin typeface="Arial Black" panose="020B0A04020102020204" pitchFamily="34" charset="0"/>
                      </a:endParaRPr>
                    </a:p>
                  </a:txBody>
                  <a:tcPr marL="9525" marR="9525" marT="9525" marB="0" anchor="ctr">
                    <a:noFill/>
                  </a:tcPr>
                </a:tc>
                <a:tc>
                  <a:txBody>
                    <a:bodyPr/>
                    <a:lstStyle/>
                    <a:p>
                      <a:pPr algn="ctr" fontAlgn="ctr"/>
                      <a:r>
                        <a:rPr lang="en-US" sz="1800" u="none" strike="noStrike" dirty="0">
                          <a:effectLst/>
                        </a:rPr>
                        <a:t>8,200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dirty="0">
                          <a:effectLst/>
                        </a:rPr>
                        <a:t>16,000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u="none" strike="noStrike" dirty="0">
                          <a:solidFill>
                            <a:srgbClr val="FF0000"/>
                          </a:solidFill>
                          <a:effectLst/>
                        </a:rPr>
                        <a:t>+95%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1271828562"/>
                  </a:ext>
                </a:extLst>
              </a:tr>
              <a:tr h="557530">
                <a:tc>
                  <a:txBody>
                    <a:bodyPr/>
                    <a:lstStyle/>
                    <a:p>
                      <a:pPr algn="ctr" fontAlgn="ctr"/>
                      <a:r>
                        <a:rPr lang="en-US" sz="1400" u="none" strike="noStrike" dirty="0">
                          <a:effectLst/>
                          <a:latin typeface="Arial Black" panose="020B0A04020102020204" pitchFamily="34" charset="0"/>
                        </a:rPr>
                        <a:t>South (IL 47)</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7,800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16,000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u="none" strike="noStrike" dirty="0">
                          <a:solidFill>
                            <a:srgbClr val="FF0000"/>
                          </a:solidFill>
                          <a:effectLst/>
                        </a:rPr>
                        <a:t>+105%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619487655"/>
                  </a:ext>
                </a:extLst>
              </a:tr>
              <a:tr h="557530">
                <a:tc>
                  <a:txBody>
                    <a:bodyPr/>
                    <a:lstStyle/>
                    <a:p>
                      <a:pPr algn="ctr" fontAlgn="ctr"/>
                      <a:r>
                        <a:rPr lang="en-US" sz="1400" u="none" strike="noStrike" dirty="0">
                          <a:effectLst/>
                          <a:latin typeface="Arial Black" panose="020B0A04020102020204" pitchFamily="34" charset="0"/>
                        </a:rPr>
                        <a:t>East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noFill/>
                  </a:tcPr>
                </a:tc>
                <a:tc>
                  <a:txBody>
                    <a:bodyPr/>
                    <a:lstStyle/>
                    <a:p>
                      <a:pPr algn="ctr" fontAlgn="ctr"/>
                      <a:r>
                        <a:rPr lang="en-US" sz="1800" u="none" strike="noStrike" dirty="0">
                          <a:effectLst/>
                        </a:rPr>
                        <a:t>4,000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n-US" sz="1800" u="none" strike="noStrike" dirty="0">
                          <a:effectLst/>
                        </a:rPr>
                        <a:t>9,000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u="none" strike="noStrike" dirty="0">
                          <a:solidFill>
                            <a:srgbClr val="FF0000"/>
                          </a:solidFill>
                          <a:effectLst/>
                        </a:rPr>
                        <a:t>+125%</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194101610"/>
                  </a:ext>
                </a:extLst>
              </a:tr>
              <a:tr h="278765">
                <a:tc>
                  <a:txBody>
                    <a:bodyPr/>
                    <a:lstStyle/>
                    <a:p>
                      <a:pPr algn="ctr" fontAlgn="ctr"/>
                      <a:r>
                        <a:rPr lang="en-US" sz="1400" u="none" strike="noStrike" dirty="0">
                          <a:effectLst/>
                          <a:latin typeface="Arial Black" panose="020B0A04020102020204" pitchFamily="34" charset="0"/>
                        </a:rPr>
                        <a:t>West (Burlington)</a:t>
                      </a:r>
                      <a:endParaRPr lang="en-US" sz="1400" b="1" i="0" u="none" strike="noStrike" dirty="0">
                        <a:solidFill>
                          <a:srgbClr val="000000"/>
                        </a:solidFill>
                        <a:effectLst/>
                        <a:latin typeface="Arial Black" panose="020B0A0402010202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a:effectLst/>
                        </a:rPr>
                        <a:t>3,500</a:t>
                      </a:r>
                      <a:endParaRPr lang="en-US" sz="1800" b="0" i="0" u="none" strike="noStrike">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algn="ctr" fontAlgn="ctr"/>
                      <a:r>
                        <a:rPr lang="en-US" sz="1800" u="none" strike="noStrike" dirty="0">
                          <a:effectLst/>
                        </a:rPr>
                        <a:t>8,000</a:t>
                      </a:r>
                      <a:endParaRPr lang="en-US" sz="1800" b="0" i="0" u="none" strike="noStrike" dirty="0">
                        <a:solidFill>
                          <a:srgbClr val="00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u="none" strike="noStrike" dirty="0">
                          <a:solidFill>
                            <a:srgbClr val="FF0000"/>
                          </a:solidFill>
                          <a:effectLst/>
                        </a:rPr>
                        <a:t>+129%</a:t>
                      </a:r>
                      <a:endParaRPr lang="en-US" sz="1800" b="1" i="0" u="none" strike="noStrike" dirty="0">
                        <a:solidFill>
                          <a:srgbClr val="FF0000"/>
                        </a:solidFill>
                        <a:effectLst/>
                        <a:latin typeface="Arial Rounded MT Bold" panose="020F070403050403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3359018169"/>
                  </a:ext>
                </a:extLst>
              </a:tr>
            </a:tbl>
          </a:graphicData>
        </a:graphic>
      </p:graphicFrame>
    </p:spTree>
    <p:extLst>
      <p:ext uri="{BB962C8B-B14F-4D97-AF65-F5344CB8AC3E}">
        <p14:creationId xmlns:p14="http://schemas.microsoft.com/office/powerpoint/2010/main" val="19909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McD_External_STANDARD" id="{7CFC7C4C-6F7B-724E-97F7-62ED6AC97FBD}" vid="{4E88EC77-E82D-A24E-AEEB-663AF1D45D5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External_STANDARD" id="{7CFC7C4C-6F7B-724E-97F7-62ED6AC97FBD}" vid="{44BD9D02-2E98-CE4E-A79E-679600622F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External_STANDARD" id="{7CFC7C4C-6F7B-724E-97F7-62ED6AC97FBD}" vid="{62BB5452-A7BD-CE4A-8161-30CEC63645CB}"/>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External_STANDARD" id="{7CFC7C4C-6F7B-724E-97F7-62ED6AC97FBD}" vid="{6C9C819A-B51B-784F-8387-A546D7865B8F}"/>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External_STANDARD" id="{7CFC7C4C-6F7B-724E-97F7-62ED6AC97FBD}" vid="{A8ACB08F-79C6-EB44-B6F3-6B6BDE96E605}"/>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cD_External_STANDARD" id="{7CFC7C4C-6F7B-724E-97F7-62ED6AC97FBD}" vid="{F23E70FB-C975-A54C-A3B3-8458D2CA46E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7262229a-d276-4d87-a0de-f9a9d494c0f4" ContentTypeId="0x01010010389FB39A87EB46823449C5638A757D" PreviousValue="false"/>
</file>

<file path=customXml/item2.xml><?xml version="1.0" encoding="utf-8"?>
<ct:contentTypeSchema xmlns:ct="http://schemas.microsoft.com/office/2006/metadata/contentType" xmlns:ma="http://schemas.microsoft.com/office/2006/metadata/properties/metaAttributes" ct:_="" ma:_="" ma:contentTypeName="Intranet Publish Files" ma:contentTypeID="0x01010010389FB39A87EB46823449C5638A757D0089ABBAFC9700FC4CBC6E126DE0294243" ma:contentTypeVersion="9" ma:contentTypeDescription="Used to display operational site content in correct web parts on department presence pages." ma:contentTypeScope="" ma:versionID="487fc6cedcea37b9a1d2a1704d021c1d">
  <xsd:schema xmlns:xsd="http://www.w3.org/2001/XMLSchema" xmlns:xs="http://www.w3.org/2001/XMLSchema" xmlns:p="http://schemas.microsoft.com/office/2006/metadata/properties" xmlns:ns2="c2eb276d-b517-4d69-a1dc-4858282838e3" targetNamespace="http://schemas.microsoft.com/office/2006/metadata/properties" ma:root="true" ma:fieldsID="b99130627d8536e0f866cb371a9ca24c" ns2:_="">
    <xsd:import namespace="c2eb276d-b517-4d69-a1dc-4858282838e3"/>
    <xsd:element name="properties">
      <xsd:complexType>
        <xsd:sequence>
          <xsd:element name="documentManagement">
            <xsd:complexType>
              <xsd:all>
                <xsd:element ref="ns2:TaxCatchAll" minOccurs="0"/>
                <xsd:element ref="ns2:TaxCatchAllLabel" minOccurs="0"/>
                <xsd:element ref="ns2:od1c0ca754ae4b4c995814f321b9d0c8" minOccurs="0"/>
                <xsd:element ref="ns2:c6410064904c4586a87da4e3a1250bf2" minOccurs="0"/>
                <xsd:element ref="ns2:e7f6332d6f77495ab3eb749b70e23e2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b276d-b517-4d69-a1dc-4858282838e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1b31c835-66c9-489b-8360-18167c3bc802}" ma:internalName="TaxCatchAll" ma:showField="CatchAllData"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1b31c835-66c9-489b-8360-18167c3bc802}" ma:internalName="TaxCatchAllLabel" ma:readOnly="true" ma:showField="CatchAllDataLabel" ma:web="bb207271-0d5e-4271-87b0-2972c45e93ee">
      <xsd:complexType>
        <xsd:complexContent>
          <xsd:extension base="dms:MultiChoiceLookup">
            <xsd:sequence>
              <xsd:element name="Value" type="dms:Lookup" maxOccurs="unbounded" minOccurs="0" nillable="true"/>
            </xsd:sequence>
          </xsd:extension>
        </xsd:complexContent>
      </xsd:complexType>
    </xsd:element>
    <xsd:element name="od1c0ca754ae4b4c995814f321b9d0c8" ma:index="10" nillable="true" ma:taxonomy="true" ma:internalName="od1c0ca754ae4b4c995814f321b9d0c8" ma:taxonomyFieldName="Heading" ma:displayName="Heading" ma:readOnly="false" ma:default="" ma:fieldId="{8d1c0ca7-54ae-4b4c-9958-14f321b9d0c8}" ma:sspId="7262229a-d276-4d87-a0de-f9a9d494c0f4" ma:termSetId="c95184f5-47db-4c45-a6d1-e1134a2a2d32" ma:anchorId="00000000-0000-0000-0000-000000000000" ma:open="false" ma:isKeyword="false">
      <xsd:complexType>
        <xsd:sequence>
          <xsd:element ref="pc:Terms" minOccurs="0" maxOccurs="1"/>
        </xsd:sequence>
      </xsd:complexType>
    </xsd:element>
    <xsd:element name="c6410064904c4586a87da4e3a1250bf2" ma:index="12" nillable="true" ma:taxonomy="true" ma:internalName="c6410064904c4586a87da4e3a1250bf2" ma:taxonomyFieldName="Sub_x002d_heading" ma:displayName="Sub-heading" ma:default="" ma:fieldId="{c6410064-904c-4586-a87d-a4e3a1250bf2}" ma:sspId="7262229a-d276-4d87-a0de-f9a9d494c0f4" ma:termSetId="676f972c-100f-4698-9c3e-9d0b0ccaf260" ma:anchorId="00000000-0000-0000-0000-000000000000" ma:open="false" ma:isKeyword="false">
      <xsd:complexType>
        <xsd:sequence>
          <xsd:element ref="pc:Terms" minOccurs="0" maxOccurs="1"/>
        </xsd:sequence>
      </xsd:complexType>
    </xsd:element>
    <xsd:element name="e7f6332d6f77495ab3eb749b70e23e24" ma:index="14" ma:taxonomy="true" ma:internalName="e7f6332d6f77495ab3eb749b70e23e24" ma:taxonomyFieldName="Department_x0020_Name" ma:displayName="Department Name" ma:readOnly="false" ma:default="" ma:fieldId="{e7f6332d-6f77-495a-b3eb-749b70e23e24}" ma:sspId="7262229a-d276-4d87-a0de-f9a9d494c0f4" ma:termSetId="d134f93a-82f8-4bc2-aecd-ca0ac6b21c9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e7f6332d6f77495ab3eb749b70e23e24 xmlns="c2eb276d-b517-4d69-a1dc-4858282838e3">
      <Terms xmlns="http://schemas.microsoft.com/office/infopath/2007/PartnerControls">
        <TermInfo xmlns="http://schemas.microsoft.com/office/infopath/2007/PartnerControls">
          <TermName xmlns="http://schemas.microsoft.com/office/infopath/2007/PartnerControls">Corporate Marketing</TermName>
          <TermId xmlns="http://schemas.microsoft.com/office/infopath/2007/PartnerControls">6bbe31a1-f757-4364-ab78-e3fafd160b43</TermId>
        </TermInfo>
      </Terms>
    </e7f6332d6f77495ab3eb749b70e23e24>
    <c6410064904c4586a87da4e3a1250bf2 xmlns="c2eb276d-b517-4d69-a1dc-4858282838e3">
      <Terms xmlns="http://schemas.microsoft.com/office/infopath/2007/PartnerControls"/>
    </c6410064904c4586a87da4e3a1250bf2>
    <od1c0ca754ae4b4c995814f321b9d0c8 xmlns="c2eb276d-b517-4d69-a1dc-4858282838e3">
      <Terms xmlns="http://schemas.microsoft.com/office/infopath/2007/PartnerControls"/>
    </od1c0ca754ae4b4c995814f321b9d0c8>
    <TaxCatchAll xmlns="c2eb276d-b517-4d69-a1dc-4858282838e3">
      <Value>3</Value>
    </TaxCatchAll>
  </documentManagement>
</p:properties>
</file>

<file path=customXml/itemProps1.xml><?xml version="1.0" encoding="utf-8"?>
<ds:datastoreItem xmlns:ds="http://schemas.openxmlformats.org/officeDocument/2006/customXml" ds:itemID="{67DE3B7C-A9DC-4C70-8E69-38A5A97C7FBB}">
  <ds:schemaRefs>
    <ds:schemaRef ds:uri="Microsoft.SharePoint.Taxonomy.ContentTypeSync"/>
  </ds:schemaRefs>
</ds:datastoreItem>
</file>

<file path=customXml/itemProps2.xml><?xml version="1.0" encoding="utf-8"?>
<ds:datastoreItem xmlns:ds="http://schemas.openxmlformats.org/officeDocument/2006/customXml" ds:itemID="{3B726D85-6BBC-4B73-8713-7523235A2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b276d-b517-4d69-a1dc-485828283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19847D-D2D9-41C1-9D09-B78D1F89B999}">
  <ds:schemaRefs>
    <ds:schemaRef ds:uri="http://schemas.microsoft.com/sharepoint/v3/contenttype/forms"/>
  </ds:schemaRefs>
</ds:datastoreItem>
</file>

<file path=customXml/itemProps4.xml><?xml version="1.0" encoding="utf-8"?>
<ds:datastoreItem xmlns:ds="http://schemas.openxmlformats.org/officeDocument/2006/customXml" ds:itemID="{4E6189D6-D166-4AA8-B6A1-2B9CF458A33F}">
  <ds:schemaRefs>
    <ds:schemaRef ds:uri="c2eb276d-b517-4d69-a1dc-4858282838e3"/>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BMcD_External_STANDARD</Template>
  <TotalTime>8457</TotalTime>
  <Words>3395</Words>
  <Application>Microsoft Office PowerPoint</Application>
  <PresentationFormat>On-screen Show (4:3)</PresentationFormat>
  <Paragraphs>584</Paragraphs>
  <Slides>32</Slides>
  <Notes>32</Notes>
  <HiddenSlides>0</HiddenSlides>
  <MMClips>2</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32</vt:i4>
      </vt:variant>
    </vt:vector>
  </HeadingPairs>
  <TitlesOfParts>
    <vt:vector size="45" baseType="lpstr">
      <vt:lpstr>Arial</vt:lpstr>
      <vt:lpstr>Arial Black</vt:lpstr>
      <vt:lpstr>Arial Narrow</vt:lpstr>
      <vt:lpstr>Arial Rounded MT Bold</vt:lpstr>
      <vt:lpstr>Calibri</vt:lpstr>
      <vt:lpstr>Wingdings</vt:lpstr>
      <vt:lpstr>3_Custom Design</vt:lpstr>
      <vt:lpstr>1_Office Theme</vt:lpstr>
      <vt:lpstr>Office Theme</vt:lpstr>
      <vt:lpstr>Custom Design</vt:lpstr>
      <vt:lpstr>1_Custom Design</vt:lpstr>
      <vt:lpstr>2_Custom Design</vt:lpstr>
      <vt:lpstr>Acrobat Document</vt:lpstr>
      <vt:lpstr>Roundabout In A Cornfield  Illinois 47 at Burlington Road,  One Year Later</vt:lpstr>
      <vt:lpstr>Your Presenters</vt:lpstr>
      <vt:lpstr>Your Presenters</vt:lpstr>
      <vt:lpstr>Overview and Purpose</vt:lpstr>
      <vt:lpstr>Key Decisions</vt:lpstr>
      <vt:lpstr>Concept Selection</vt:lpstr>
      <vt:lpstr>Concept Selection</vt:lpstr>
      <vt:lpstr>Preliminary Engineering</vt:lpstr>
      <vt:lpstr>Preliminary Engineering</vt:lpstr>
      <vt:lpstr>Preliminary Engineering</vt:lpstr>
      <vt:lpstr>Preliminary Engineering</vt:lpstr>
      <vt:lpstr>Traffic Operations</vt:lpstr>
      <vt:lpstr>Preliminary Engineering</vt:lpstr>
      <vt:lpstr>Truck Apron Design</vt:lpstr>
      <vt:lpstr>Contract Documents</vt:lpstr>
      <vt:lpstr>Contract Documents</vt:lpstr>
      <vt:lpstr>Contract Documents</vt:lpstr>
      <vt:lpstr>Land Acquisition</vt:lpstr>
      <vt:lpstr>Construction</vt:lpstr>
      <vt:lpstr>Construction</vt:lpstr>
      <vt:lpstr>Construction Challenges</vt:lpstr>
      <vt:lpstr>Operations - Public</vt:lpstr>
      <vt:lpstr>Operations - Police</vt:lpstr>
      <vt:lpstr>Operations - Maintenance</vt:lpstr>
      <vt:lpstr>Operations - Agricultural</vt:lpstr>
      <vt:lpstr>Future Roundabouts in Kane County</vt:lpstr>
      <vt:lpstr>Future Roundabouts in Kane County</vt:lpstr>
      <vt:lpstr>Future Roundabouts in Kane County </vt:lpstr>
      <vt:lpstr>Owner’s Notes</vt:lpstr>
      <vt:lpstr>IDOT Perspective</vt:lpstr>
      <vt:lpstr>PowerPoint Presentation</vt:lpstr>
      <vt:lpstr>Questions?</vt:lpstr>
    </vt:vector>
  </TitlesOfParts>
  <Company>Burns &amp; McDonnell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Helander, Erin</dc:creator>
  <cp:lastModifiedBy>Papirnik, Matt</cp:lastModifiedBy>
  <cp:revision>145</cp:revision>
  <cp:lastPrinted>2018-02-23T18:28:34Z</cp:lastPrinted>
  <dcterms:created xsi:type="dcterms:W3CDTF">2017-10-12T04:25:17Z</dcterms:created>
  <dcterms:modified xsi:type="dcterms:W3CDTF">2018-02-27T17:56:53Z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 Name">
    <vt:lpwstr>3;#Corporate Marketing|6bbe31a1-f757-4364-ab78-e3fafd160b43</vt:lpwstr>
  </property>
  <property fmtid="{D5CDD505-2E9C-101B-9397-08002B2CF9AE}" pid="3" name="ContentTypeId">
    <vt:lpwstr>0x01010010389FB39A87EB46823449C5638A757D0089ABBAFC9700FC4CBC6E126DE0294243</vt:lpwstr>
  </property>
  <property fmtid="{D5CDD505-2E9C-101B-9397-08002B2CF9AE}" pid="4" name="o353d588a3c848aaa7ae6793546a1cbd">
    <vt:lpwstr/>
  </property>
  <property fmtid="{D5CDD505-2E9C-101B-9397-08002B2CF9AE}" pid="5" name="Material Type">
    <vt:lpwstr/>
  </property>
  <property fmtid="{D5CDD505-2E9C-101B-9397-08002B2CF9AE}" pid="6" name="Heading">
    <vt:lpwstr/>
  </property>
  <property fmtid="{D5CDD505-2E9C-101B-9397-08002B2CF9AE}" pid="7" name="Sub-heading">
    <vt:lpwstr/>
  </property>
</Properties>
</file>